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9803a4d37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9803a4d37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9803a4d37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9803a4d37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9803a4d378_0_8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9803a4d378_0_8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9803a4d378_0_8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9803a4d378_0_8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9803a4d378_0_8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9803a4d378_0_8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iyanan </a:t>
            </a:r>
            <a:r>
              <a:rPr lang="en" sz="4800">
                <a:highlight>
                  <a:srgbClr val="FFFDFD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apisimôsosak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We are Deer…</a:t>
            </a:r>
            <a:endParaRPr b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7897" y="2697075"/>
            <a:ext cx="3519227" cy="2346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peyakwaw esa… (This one time…)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2"/>
                </a:solidFill>
              </a:rPr>
              <a:t>awa môswa ê-kî-</a:t>
            </a:r>
            <a:r>
              <a:rPr b="1" lang="en" sz="1700">
                <a:solidFill>
                  <a:schemeClr val="dk2"/>
                </a:solidFill>
                <a:highlight>
                  <a:srgbClr val="FFFDFD"/>
                </a:highlight>
              </a:rPr>
              <a:t>minihkwêyit nipîy </a:t>
            </a:r>
            <a:r>
              <a:rPr b="1" lang="en" sz="1700">
                <a:solidFill>
                  <a:schemeClr val="dk2"/>
                </a:solidFill>
                <a:highlight>
                  <a:srgbClr val="FFFDFD"/>
                </a:highlight>
              </a:rPr>
              <a:t>s</a:t>
            </a:r>
            <a:r>
              <a:rPr b="1" lang="en" sz="1700">
                <a:solidFill>
                  <a:schemeClr val="dk2"/>
                </a:solidFill>
                <a:highlight>
                  <a:srgbClr val="FFFDFD"/>
                </a:highlight>
              </a:rPr>
              <a:t>âkahikanihk </a:t>
            </a:r>
            <a:r>
              <a:rPr b="1" lang="en" sz="1500">
                <a:solidFill>
                  <a:schemeClr val="dk2"/>
                </a:solidFill>
                <a:highlight>
                  <a:srgbClr val="FFFDFD"/>
                </a:highlight>
              </a:rPr>
              <a:t>(this moose was drinking water at the lake)</a:t>
            </a:r>
            <a:endParaRPr b="1" sz="1500">
              <a:solidFill>
                <a:schemeClr val="dk2"/>
              </a:solidFill>
              <a:highlight>
                <a:srgbClr val="FFFDF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1700">
                <a:solidFill>
                  <a:schemeClr val="dk2"/>
                </a:solidFill>
                <a:highlight>
                  <a:srgbClr val="FFFDFD"/>
                </a:highlight>
              </a:rPr>
              <a:t>kêtahtawê awa môswa </a:t>
            </a:r>
            <a:r>
              <a:rPr b="1" lang="en">
                <a:solidFill>
                  <a:schemeClr val="dk2"/>
                </a:solidFill>
                <a:highlight>
                  <a:srgbClr val="FFFDFD"/>
                </a:highlight>
              </a:rPr>
              <a:t>kî-pêhtawêw nâway (</a:t>
            </a:r>
            <a:r>
              <a:rPr b="1" lang="en" sz="1500">
                <a:highlight>
                  <a:srgbClr val="FFFDFD"/>
                </a:highlight>
              </a:rPr>
              <a:t>suddenly this moose heard something behind)</a:t>
            </a:r>
            <a:endParaRPr b="1" sz="1500">
              <a:solidFill>
                <a:schemeClr val="dk2"/>
              </a:solidFill>
              <a:highlight>
                <a:srgbClr val="FFFDFD"/>
              </a:highlight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9971" y="2571750"/>
            <a:ext cx="3864076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</a:t>
            </a:r>
            <a:r>
              <a:rPr b="1" lang="en">
                <a:solidFill>
                  <a:schemeClr val="dk1"/>
                </a:solidFill>
              </a:rPr>
              <a:t>wa môswa </a:t>
            </a: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</a:rPr>
              <a:t>kî-pêhtawêw “wicihin! wicihin!”  ekwa kî-kanawâpahtam sakâhk</a:t>
            </a:r>
            <a:endParaRPr b="1">
              <a:solidFill>
                <a:schemeClr val="dk1"/>
              </a:solidFill>
              <a:highlight>
                <a:srgbClr val="FFFDF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</a:rPr>
              <a:t>ayâw apisimôsos ê-kî-nitawâpit môswa (</a:t>
            </a:r>
            <a:r>
              <a:rPr b="1" lang="en" sz="1200">
                <a:solidFill>
                  <a:schemeClr val="dk1"/>
                </a:solidFill>
                <a:highlight>
                  <a:srgbClr val="FFFDFD"/>
                </a:highlight>
              </a:rPr>
              <a:t>This moose heard “help me! Help me! And looked in the bush and there was a deer looking at the moose)</a:t>
            </a:r>
            <a:endParaRPr b="1" sz="1200">
              <a:solidFill>
                <a:schemeClr val="dk1"/>
              </a:solidFill>
              <a:highlight>
                <a:srgbClr val="FFFDF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</a:rPr>
              <a:t>apisimôsos kî-wâpamêw môswa ekwa kî-itwêw “nikâwiy!” (</a:t>
            </a:r>
            <a:r>
              <a:rPr b="1" lang="en" sz="1200">
                <a:solidFill>
                  <a:schemeClr val="dk1"/>
                </a:solidFill>
                <a:highlight>
                  <a:srgbClr val="FFFDFD"/>
                </a:highlight>
              </a:rPr>
              <a:t>The deer saw the moose and said “mama!”</a:t>
            </a:r>
            <a:endParaRPr b="1" sz="1200">
              <a:solidFill>
                <a:schemeClr val="dk1"/>
              </a:solidFill>
              <a:highlight>
                <a:srgbClr val="FFFDFD"/>
              </a:highlight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027925"/>
            <a:ext cx="3511426" cy="1975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awa môswa kî-itwêw “wahwâ! namoya nikâwiy môswa niya tâniwâ </a:t>
            </a: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kikâwiy</a:t>
            </a:r>
            <a:r>
              <a:rPr b="1"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”</a:t>
            </a:r>
            <a:endParaRPr b="1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This moose said “oh jeez! I am not your mother I am a Moose, where is your mother?”</a:t>
            </a:r>
            <a:endParaRPr b="1" sz="12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awa </a:t>
            </a: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apisimôsos ê-kî-sôhki-mâtot “awa mahihkan kî-pê-otinamâsow nikâwiy”</a:t>
            </a:r>
            <a:endParaRPr b="1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The deer started crying “this wolf came and took my mother”</a:t>
            </a:r>
            <a:endParaRPr b="1" sz="1200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837450"/>
            <a:ext cx="3736400" cy="230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b="1" lang="en">
                <a:solidFill>
                  <a:schemeClr val="dk1"/>
                </a:solidFill>
              </a:rPr>
              <a:t>a</a:t>
            </a:r>
            <a:r>
              <a:rPr b="1" lang="en">
                <a:solidFill>
                  <a:schemeClr val="dk1"/>
                </a:solidFill>
              </a:rPr>
              <a:t>h awâsis </a:t>
            </a: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kihci-manitow kî-otinamâsow kîkawiy namoya mahihkan” kî-itwêw môswa (</a:t>
            </a:r>
            <a:r>
              <a:rPr b="1" lang="en" sz="1200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“ah child, the Great Spirit took your mother not the wolf” said the moose)</a:t>
            </a:r>
            <a:endParaRPr b="1" sz="1200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apisimôsos ekwa môswa ê-kî-mâci-âkwaskitinitocik (the deer and moose began hugging eachother)</a:t>
            </a:r>
            <a:endParaRPr b="1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273" y="3390525"/>
            <a:ext cx="1855775" cy="1823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44650" y="2115550"/>
            <a:ext cx="3167950" cy="302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êwako môswa kî-itwêw “ah kiyâm awâsis ê-mâci-</a:t>
            </a: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nâkatawêyimitâ</a:t>
            </a: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</a:rPr>
              <a:t>n kiya êkwa” </a:t>
            </a:r>
            <a:r>
              <a:rPr b="1" lang="en" sz="1200">
                <a:solidFill>
                  <a:schemeClr val="dk1"/>
                </a:solidFill>
                <a:highlight>
                  <a:srgbClr val="FFFDFD"/>
                </a:highlight>
              </a:rPr>
              <a:t>That moose said “don’t worry about it child, I will begin taking care of you now”</a:t>
            </a:r>
            <a:endParaRPr b="1" sz="1200">
              <a:solidFill>
                <a:schemeClr val="dk1"/>
              </a:solidFill>
              <a:highlight>
                <a:srgbClr val="FFFDF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“pê-nikâkîsimonân awâsis kâmwâtan anohc mâka nimaskawisînân</a:t>
            </a:r>
            <a:endParaRPr b="1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“</a:t>
            </a:r>
            <a:r>
              <a:rPr b="1" lang="en" sz="1200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Come  pray child, today was sad but we are strong””</a:t>
            </a:r>
            <a:endParaRPr b="1" sz="1200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“Pimâtisiwin ana niyanan apisimosôsak mâka manito ê-sâkihisk êkwa</a:t>
            </a:r>
            <a:r>
              <a:rPr b="1" lang="en" sz="2100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 asamâwasoyiwa </a:t>
            </a:r>
            <a:r>
              <a:rPr b="1" lang="en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”</a:t>
            </a:r>
            <a:endParaRPr b="1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47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“ This is life for us deer but the Creator is loving and provides for his children”</a:t>
            </a:r>
            <a:endParaRPr b="1" sz="1447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êkosi</a:t>
            </a:r>
            <a:endParaRPr b="1" sz="2400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400">
                <a:solidFill>
                  <a:schemeClr val="dk1"/>
                </a:solidFill>
                <a:highlight>
                  <a:srgbClr val="FFFDFD"/>
                </a:highlight>
                <a:latin typeface="Source Sans Pro"/>
                <a:ea typeface="Source Sans Pro"/>
                <a:cs typeface="Source Sans Pro"/>
                <a:sym typeface="Source Sans Pro"/>
              </a:rPr>
              <a:t>That is all</a:t>
            </a:r>
            <a:endParaRPr b="1" sz="2400">
              <a:solidFill>
                <a:schemeClr val="dk1"/>
              </a:solidFill>
              <a:highlight>
                <a:srgbClr val="FFFDFD"/>
              </a:highlight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