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1"/>
  </p:sldMasterIdLst>
  <p:notesMasterIdLst>
    <p:notesMasterId r:id="rId21"/>
  </p:notesMasterIdLst>
  <p:sldIdLst>
    <p:sldId id="256" r:id="rId2"/>
    <p:sldId id="257" r:id="rId3"/>
    <p:sldId id="260" r:id="rId4"/>
    <p:sldId id="258" r:id="rId5"/>
    <p:sldId id="273" r:id="rId6"/>
    <p:sldId id="259" r:id="rId7"/>
    <p:sldId id="264" r:id="rId8"/>
    <p:sldId id="265" r:id="rId9"/>
    <p:sldId id="266" r:id="rId10"/>
    <p:sldId id="270" r:id="rId11"/>
    <p:sldId id="269" r:id="rId12"/>
    <p:sldId id="263" r:id="rId13"/>
    <p:sldId id="275" r:id="rId14"/>
    <p:sldId id="271" r:id="rId15"/>
    <p:sldId id="274" r:id="rId16"/>
    <p:sldId id="261" r:id="rId17"/>
    <p:sldId id="276" r:id="rId18"/>
    <p:sldId id="272" r:id="rId19"/>
    <p:sldId id="27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2"/>
    <p:restoredTop sz="94603"/>
  </p:normalViewPr>
  <p:slideViewPr>
    <p:cSldViewPr snapToGrid="0" snapToObjects="1">
      <p:cViewPr>
        <p:scale>
          <a:sx n="91" d="100"/>
          <a:sy n="91" d="100"/>
        </p:scale>
        <p:origin x="115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C1281-1715-B948-A417-0B8C0EBADEC5}" type="datetimeFigureOut">
              <a:rPr lang="en-US" smtClean="0"/>
              <a:t>4/15/19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6D400-016B-2A42-892F-241A559687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93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6D400-016B-2A42-892F-241A559687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3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8215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95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1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2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17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83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37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0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493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4/15/19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446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2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79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bc.ca/news/canada/special-ed-iep-support-1.3751522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bs.org/newshour/extra/lessons-plans/lesson-plan-build-empathy-with-disabilities-stories/" TargetMode="External"/><Relationship Id="rId4" Type="http://schemas.openxmlformats.org/officeDocument/2006/relationships/hyperlink" Target="https://media.specialolympics.org/resources/community-building/youth-and-school/unified-champion-schools/Mini-Lesson-Understanding-Disability.pdf" TargetMode="External"/><Relationship Id="rId5" Type="http://schemas.openxmlformats.org/officeDocument/2006/relationships/hyperlink" Target="https://www.mrsdscorner.com/special-ed-teacher-life/" TargetMode="External"/><Relationship Id="rId6" Type="http://schemas.openxmlformats.org/officeDocument/2006/relationships/hyperlink" Target="https://bookriot.com/2017/10/19/love-letter-bookstore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file:///Users\ashleywilmot\Downloads\Race_Privilege_Lesson_Plan_FINAL.pdf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understood.org/en/school-learning/special-services/special-education-basics/the-difference-between-push-in-and-pull-out-services" TargetMode="External"/><Relationship Id="rId3" Type="http://schemas.openxmlformats.org/officeDocument/2006/relationships/hyperlink" Target="https://www.bctf.ca/publications/NewsmagArticle.aspx?id=5115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5751" y="889461"/>
            <a:ext cx="10058400" cy="3566160"/>
          </a:xfrm>
        </p:spPr>
        <p:txBody>
          <a:bodyPr/>
          <a:lstStyle/>
          <a:p>
            <a:r>
              <a:rPr lang="en-US" dirty="0" smtClean="0"/>
              <a:t>Inclusive Education/ </a:t>
            </a:r>
            <a:r>
              <a:rPr lang="en-US" smtClean="0"/>
              <a:t>Special Education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students with Disabilities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determined by the Identification Placement and Review Committee (IPRC) (funding is)</a:t>
            </a:r>
          </a:p>
          <a:p>
            <a:r>
              <a:rPr lang="en-US" dirty="0"/>
              <a:t>- funding is often based on the number of students and not the overall </a:t>
            </a:r>
            <a:r>
              <a:rPr lang="en-US" dirty="0" smtClean="0"/>
              <a:t>need </a:t>
            </a:r>
          </a:p>
          <a:p>
            <a:r>
              <a:rPr lang="en-US" dirty="0" smtClean="0"/>
              <a:t>- the number of students with a need is determined by those who have IEPs  (Ministry of Education, 2018)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8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does this create disadvantages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Indigenous communities (do not receive enough funding) (Phillips, 2010)</a:t>
            </a:r>
          </a:p>
          <a:p>
            <a:r>
              <a:rPr lang="en-US" dirty="0" smtClean="0"/>
              <a:t>- lower socio-economic background families</a:t>
            </a:r>
          </a:p>
          <a:p>
            <a:r>
              <a:rPr lang="en-US" dirty="0" smtClean="0"/>
              <a:t>- children who do not have involved parents</a:t>
            </a:r>
          </a:p>
          <a:p>
            <a:r>
              <a:rPr lang="en-US" dirty="0" smtClean="0"/>
              <a:t>- communities where supports are not available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-699520" y="7236459"/>
            <a:ext cx="1221203" cy="126650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1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Pull in vs Pull Out Method (Current)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97280" y="2582334"/>
            <a:ext cx="4937760" cy="736282"/>
          </a:xfrm>
        </p:spPr>
        <p:txBody>
          <a:bodyPr/>
          <a:lstStyle/>
          <a:p>
            <a:r>
              <a:rPr lang="en-US" dirty="0" smtClean="0"/>
              <a:t>Pull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097280" y="3229448"/>
            <a:ext cx="4937760" cy="3378200"/>
          </a:xfrm>
        </p:spPr>
        <p:txBody>
          <a:bodyPr/>
          <a:lstStyle/>
          <a:p>
            <a:r>
              <a:rPr lang="en-US" dirty="0" smtClean="0"/>
              <a:t>-specialists works closely with child in the general education classroom</a:t>
            </a:r>
          </a:p>
          <a:p>
            <a:r>
              <a:rPr lang="en-US" dirty="0" smtClean="0"/>
              <a:t>- requires collaboration between teachers, specialists and special education teacher </a:t>
            </a:r>
          </a:p>
          <a:p>
            <a:r>
              <a:rPr lang="en-US" dirty="0" smtClean="0"/>
              <a:t>- services are provided through the IEP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493166"/>
            <a:ext cx="4937760" cy="736282"/>
          </a:xfrm>
        </p:spPr>
        <p:txBody>
          <a:bodyPr/>
          <a:lstStyle/>
          <a:p>
            <a:r>
              <a:rPr lang="en-US" dirty="0" smtClean="0"/>
              <a:t>Pull Out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3229448"/>
            <a:ext cx="4937760" cy="3378200"/>
          </a:xfrm>
        </p:spPr>
        <p:txBody>
          <a:bodyPr/>
          <a:lstStyle/>
          <a:p>
            <a:r>
              <a:rPr lang="en-US" dirty="0" smtClean="0"/>
              <a:t>- specialists work closely with students outside of the general classroom</a:t>
            </a:r>
          </a:p>
          <a:p>
            <a:r>
              <a:rPr lang="en-US" dirty="0" smtClean="0"/>
              <a:t>- the general classroom teacher is rarely involved when child is pulled out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45920" y="202574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Information from </a:t>
            </a:r>
            <a:r>
              <a:rPr lang="en-US" smtClean="0"/>
              <a:t>Amanda Morin, 2019)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6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942" y="288714"/>
            <a:ext cx="4937760" cy="73628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Pros/ Cons of Pull in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436159"/>
            <a:ext cx="4937760" cy="5050366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 smtClean="0">
                <a:solidFill>
                  <a:schemeClr val="tx1"/>
                </a:solidFill>
              </a:rPr>
              <a:t>Pros: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-  </a:t>
            </a:r>
            <a:r>
              <a:rPr lang="en-US" sz="2900" dirty="0">
                <a:solidFill>
                  <a:schemeClr val="tx1"/>
                </a:solidFill>
              </a:rPr>
              <a:t>Students miss less instructional </a:t>
            </a:r>
            <a:r>
              <a:rPr lang="en-US" sz="2900" dirty="0" err="1" smtClean="0">
                <a:solidFill>
                  <a:schemeClr val="tx1"/>
                </a:solidFill>
              </a:rPr>
              <a:t>timeThere’s</a:t>
            </a:r>
            <a:r>
              <a:rPr lang="en-US" sz="2900" dirty="0" smtClean="0">
                <a:solidFill>
                  <a:schemeClr val="tx1"/>
                </a:solidFill>
              </a:rPr>
              <a:t> </a:t>
            </a:r>
            <a:r>
              <a:rPr lang="en-US" sz="2900" dirty="0">
                <a:solidFill>
                  <a:schemeClr val="tx1"/>
                </a:solidFill>
              </a:rPr>
              <a:t>less disruption to a student’s daily schedule.</a:t>
            </a:r>
          </a:p>
          <a:p>
            <a:r>
              <a:rPr lang="en-US" sz="2900" dirty="0">
                <a:solidFill>
                  <a:schemeClr val="tx1"/>
                </a:solidFill>
              </a:rPr>
              <a:t>There’s more direct interaction between all of a student’s providers.</a:t>
            </a:r>
          </a:p>
          <a:p>
            <a:r>
              <a:rPr lang="en-US" sz="2900" dirty="0">
                <a:solidFill>
                  <a:schemeClr val="tx1"/>
                </a:solidFill>
              </a:rPr>
              <a:t>Students get to learn and practice skills in the general education classroom, </a:t>
            </a:r>
            <a:r>
              <a:rPr lang="en-US" sz="2900" dirty="0" smtClean="0">
                <a:solidFill>
                  <a:schemeClr val="tx1"/>
                </a:solidFill>
              </a:rPr>
              <a:t>which gives them more opportunities. 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Cons: 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- fewer </a:t>
            </a:r>
            <a:r>
              <a:rPr lang="en-US" sz="2900" dirty="0">
                <a:solidFill>
                  <a:schemeClr val="tx1"/>
                </a:solidFill>
              </a:rPr>
              <a:t>opportunities for students to receive tailored and explicit instruction to help them gain skills they need to keep up with the curriculum.</a:t>
            </a:r>
          </a:p>
          <a:p>
            <a:r>
              <a:rPr lang="en-US" sz="2900" dirty="0">
                <a:solidFill>
                  <a:schemeClr val="tx1"/>
                </a:solidFill>
              </a:rPr>
              <a:t>Co-planning instruction and working around differences in teaching styles can create obstacles for teachers.</a:t>
            </a:r>
          </a:p>
          <a:p>
            <a:r>
              <a:rPr lang="en-US" sz="2900" dirty="0" smtClean="0">
                <a:solidFill>
                  <a:schemeClr val="tx1"/>
                </a:solidFill>
              </a:rPr>
              <a:t>- </a:t>
            </a:r>
            <a:r>
              <a:rPr lang="en-US" sz="2900" dirty="0">
                <a:solidFill>
                  <a:schemeClr val="tx1"/>
                </a:solidFill>
              </a:rPr>
              <a:t>often more distractions for </a:t>
            </a:r>
            <a:r>
              <a:rPr lang="en-US" sz="2900" dirty="0" smtClean="0">
                <a:solidFill>
                  <a:schemeClr val="tx1"/>
                </a:solidFill>
              </a:rPr>
              <a:t>students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2220" y="288714"/>
            <a:ext cx="4937760" cy="73628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Pros/cons Pull out method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3633" y="1236133"/>
            <a:ext cx="4937760" cy="503607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Pros: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- more </a:t>
            </a:r>
            <a:r>
              <a:rPr lang="en-US" dirty="0">
                <a:solidFill>
                  <a:schemeClr val="tx1"/>
                </a:solidFill>
              </a:rPr>
              <a:t>direct instruction that’s tailored to their unique needs.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- fewer </a:t>
            </a:r>
            <a:r>
              <a:rPr lang="en-US" dirty="0">
                <a:solidFill>
                  <a:schemeClr val="tx1"/>
                </a:solidFill>
              </a:rPr>
              <a:t>distractions for students outside the general education classroom.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- Students </a:t>
            </a:r>
            <a:r>
              <a:rPr lang="en-US" dirty="0">
                <a:solidFill>
                  <a:schemeClr val="tx1"/>
                </a:solidFill>
              </a:rPr>
              <a:t>have more personalized interaction with providers, which helps students build trust and gives them extra </a:t>
            </a:r>
            <a:r>
              <a:rPr lang="en-US" dirty="0" smtClean="0">
                <a:solidFill>
                  <a:schemeClr val="tx1"/>
                </a:solidFill>
              </a:rPr>
              <a:t>emotional support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- Teachers </a:t>
            </a:r>
            <a:r>
              <a:rPr lang="en-US" dirty="0">
                <a:solidFill>
                  <a:schemeClr val="tx1"/>
                </a:solidFill>
              </a:rPr>
              <a:t>and specialists don’t have to spend as much time grounding a lesson for the entire classroom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- There’s </a:t>
            </a:r>
            <a:r>
              <a:rPr lang="en-US" dirty="0">
                <a:solidFill>
                  <a:schemeClr val="tx1"/>
                </a:solidFill>
              </a:rPr>
              <a:t>less opportunity for specialists and teachers to collaborate and to determine whether pull-out instruction is helping students access the general education curriculum.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- Students </a:t>
            </a:r>
            <a:r>
              <a:rPr lang="en-US" dirty="0">
                <a:solidFill>
                  <a:schemeClr val="tx1"/>
                </a:solidFill>
              </a:rPr>
              <a:t>may feel “different” or uncomfortable because they have to leave the general classroom for services.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- more </a:t>
            </a:r>
            <a:r>
              <a:rPr lang="en-US" dirty="0">
                <a:solidFill>
                  <a:schemeClr val="tx1"/>
                </a:solidFill>
              </a:rPr>
              <a:t>scheduling </a:t>
            </a:r>
            <a:r>
              <a:rPr lang="en-US" dirty="0" smtClean="0">
                <a:solidFill>
                  <a:schemeClr val="tx1"/>
                </a:solidFill>
              </a:rPr>
              <a:t>difficulties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03633" y="68580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Information from this slide from: Amanda Morin, 2019)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www.cbc.ca/news/canada/special-ed-iep-support-1.3751522</a:t>
            </a:r>
            <a:endParaRPr lang="en-US" dirty="0" smtClean="0"/>
          </a:p>
          <a:p>
            <a:r>
              <a:rPr lang="en-US" dirty="0" smtClean="0"/>
              <a:t>- children are more benefitted when parents are involved in the process</a:t>
            </a:r>
          </a:p>
          <a:p>
            <a:r>
              <a:rPr lang="en-US" dirty="0" smtClean="0"/>
              <a:t>- not every parent has the time or the resources to be involved</a:t>
            </a:r>
          </a:p>
          <a:p>
            <a:r>
              <a:rPr lang="en-US" dirty="0" smtClean="0"/>
              <a:t>- parents feel there are benefits from both methods, but it depends on the abilities of their child</a:t>
            </a:r>
          </a:p>
          <a:p>
            <a:r>
              <a:rPr lang="en-US" dirty="0" smtClean="0"/>
              <a:t>- communication is key, the struggles are often to do with lack of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65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one of the biggest challenges with Inclusive education is teacher willingness and preparedness (lack of resources)</a:t>
            </a:r>
          </a:p>
          <a:p>
            <a:r>
              <a:rPr lang="en-US" dirty="0" smtClean="0"/>
              <a:t>- do not feel feel that Canadian universities do enough to teach them how to adequately prepare, as a result they struggle</a:t>
            </a:r>
          </a:p>
        </p:txBody>
      </p:sp>
    </p:spTree>
    <p:extLst>
      <p:ext uri="{BB962C8B-B14F-4D97-AF65-F5344CB8AC3E}">
        <p14:creationId xmlns:p14="http://schemas.microsoft.com/office/powerpoint/2010/main" val="100336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 action="ppaction://hlinkfile"/>
              </a:rPr>
              <a:t>file</a:t>
            </a:r>
            <a:r>
              <a:rPr lang="en-US" dirty="0">
                <a:hlinkClick r:id="rId2" action="ppaction://hlinkfile"/>
              </a:rPr>
              <a:t>:///</a:t>
            </a:r>
            <a:r>
              <a:rPr lang="en-US" dirty="0" smtClean="0">
                <a:hlinkClick r:id="rId2" action="ppaction://hlinkfile"/>
              </a:rPr>
              <a:t>Users/ashleywilmot/Downloads/Race_Privilege_Lesson_Plan_FINAL.pdf</a:t>
            </a:r>
            <a:r>
              <a:rPr lang="en-US" dirty="0" smtClean="0"/>
              <a:t> : :Lesson Plan</a:t>
            </a:r>
          </a:p>
          <a:p>
            <a:r>
              <a:rPr lang="en-US" dirty="0">
                <a:hlinkClick r:id="rId3"/>
              </a:rPr>
              <a:t>https://www.pbs.org/newshour/extra/lessons-plans/lesson-plan-build-empathy-with-disabilities-stories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: Lesson Plan/ Videos</a:t>
            </a:r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media.specialolympics.org/resources/community-building/youth-and-school/unified-champion-schools/Mini-Lesson-Understanding-Disability.pdf</a:t>
            </a:r>
            <a:r>
              <a:rPr lang="en-US" dirty="0" smtClean="0"/>
              <a:t>: Lesson Plans for younger students, but also provides resources about what special education is</a:t>
            </a:r>
          </a:p>
          <a:p>
            <a:r>
              <a:rPr lang="en-US" dirty="0">
                <a:hlinkClick r:id="rId5"/>
              </a:rPr>
              <a:t>https://www.mrsdscorner.com/special-ed-teacher-life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: Day in the life of a special education teacher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dirty="0">
                <a:hlinkClick r:id="rId6"/>
              </a:rPr>
              <a:t>https://bookriot.com/2017/10/19/love-letter-bookstore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: list of 5 great books that involve characters with disabilities </a:t>
            </a:r>
          </a:p>
          <a:p>
            <a:r>
              <a:rPr lang="en-US" dirty="0" smtClean="0"/>
              <a:t>O’ Shae the octopus by Brandi </a:t>
            </a:r>
            <a:r>
              <a:rPr lang="en-US" dirty="0" err="1" smtClean="0"/>
              <a:t>Buble</a:t>
            </a:r>
            <a:r>
              <a:rPr lang="en-US" dirty="0" smtClean="0"/>
              <a:t>: </a:t>
            </a:r>
            <a:r>
              <a:rPr lang="en-US" dirty="0" err="1" smtClean="0"/>
              <a:t>O’Shae</a:t>
            </a:r>
            <a:r>
              <a:rPr lang="en-US" dirty="0" smtClean="0"/>
              <a:t> was born with 10 arms. He faces bullying, but ultimately comes to realize the greatness of being unique.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</a:t>
            </a:r>
            <a:r>
              <a:rPr lang="en-US" dirty="0"/>
              <a:t>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inclusive education is different than I thought (not special education)</a:t>
            </a:r>
          </a:p>
          <a:p>
            <a:r>
              <a:rPr lang="en-US" dirty="0" smtClean="0"/>
              <a:t>- we need better education on the classroom management strategies to deal with needs</a:t>
            </a:r>
          </a:p>
          <a:p>
            <a:r>
              <a:rPr lang="en-US" dirty="0" smtClean="0"/>
              <a:t>- we need to provide our students with more resources to ensure they understand what inclusive education is and why it is important</a:t>
            </a:r>
          </a:p>
          <a:p>
            <a:r>
              <a:rPr lang="en-US" dirty="0" smtClean="0"/>
              <a:t>- research alone cannot say all the answers, need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What changes can be made to the system to make it more inclusive?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What changes can be made so funding is allocated in a more beneficial way?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Are children being over diagnosed?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Will my opinions change after I have been a teacher for a long time?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Any other questions?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you believe in the pull in/ pull out method that is in current practice?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16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3629"/>
          </a:xfrm>
        </p:spPr>
        <p:txBody>
          <a:bodyPr>
            <a:normAutofit fontScale="70000" lnSpcReduction="20000"/>
          </a:bodyPr>
          <a:lstStyle/>
          <a:p>
            <a:r>
              <a:rPr lang="en-CA" dirty="0"/>
              <a:t> </a:t>
            </a:r>
            <a:r>
              <a:rPr lang="en-CA" dirty="0" smtClean="0"/>
              <a:t>The Ministry of Education Ontario. (2018) A Guide to the special education grant. </a:t>
            </a:r>
            <a:r>
              <a:rPr lang="en-CA" dirty="0"/>
              <a:t>Retrieved from: http://</a:t>
            </a:r>
            <a:r>
              <a:rPr lang="en-CA" dirty="0" err="1"/>
              <a:t>www.edu.gov.on.ca</a:t>
            </a:r>
            <a:r>
              <a:rPr lang="en-CA" dirty="0"/>
              <a:t>/</a:t>
            </a:r>
            <a:r>
              <a:rPr lang="en-CA" dirty="0" err="1"/>
              <a:t>eng</a:t>
            </a:r>
            <a:r>
              <a:rPr lang="en-CA" dirty="0"/>
              <a:t>/funding/1819/special-education-grant-2018-2019-en.pdf</a:t>
            </a:r>
          </a:p>
          <a:p>
            <a:r>
              <a:rPr lang="en-CA" dirty="0" smtClean="0"/>
              <a:t>The </a:t>
            </a:r>
            <a:r>
              <a:rPr lang="en-CA" dirty="0"/>
              <a:t>Minnesota Governor’s Council on Developmental Disabilities. (2007). History of Education. </a:t>
            </a:r>
            <a:r>
              <a:rPr lang="en-CA" dirty="0" smtClean="0"/>
              <a:t>Retrieved from: </a:t>
            </a:r>
            <a:r>
              <a:rPr lang="en-CA" dirty="0" err="1" smtClean="0"/>
              <a:t>www.mncdd.org</a:t>
            </a:r>
            <a:r>
              <a:rPr lang="en-CA" dirty="0" smtClean="0"/>
              <a:t>/</a:t>
            </a:r>
            <a:r>
              <a:rPr lang="en-CA" dirty="0" err="1" smtClean="0"/>
              <a:t>pipm</a:t>
            </a:r>
            <a:r>
              <a:rPr lang="en-CA" dirty="0" smtClean="0"/>
              <a:t>/education/</a:t>
            </a:r>
            <a:r>
              <a:rPr lang="en-CA" dirty="0" err="1" smtClean="0"/>
              <a:t>history_overview.html</a:t>
            </a:r>
            <a:endParaRPr lang="en-US" dirty="0"/>
          </a:p>
          <a:p>
            <a:r>
              <a:rPr lang="en-CA" dirty="0"/>
              <a:t>Morin, A (</a:t>
            </a:r>
            <a:r>
              <a:rPr lang="en-CA" dirty="0" err="1"/>
              <a:t>N.d</a:t>
            </a:r>
            <a:r>
              <a:rPr lang="en-CA" dirty="0"/>
              <a:t>). The difference between push-in and pull-out services. Understood. Retrieved from: </a:t>
            </a:r>
            <a:r>
              <a:rPr lang="en-CA" u="sng" dirty="0">
                <a:hlinkClick r:id="rId2"/>
              </a:rPr>
              <a:t>https://www.understood.org/en/school-learning/special-services/special-education-basics/the-difference-between-push-in-and-pull-out-services</a:t>
            </a:r>
            <a:endParaRPr lang="en-US" dirty="0"/>
          </a:p>
          <a:p>
            <a:r>
              <a:rPr lang="en-CA" dirty="0"/>
              <a:t>O’Neil, E (2018). From Institution to Inclusion. British Columbia Teacher’s Federation. Retrieved from: </a:t>
            </a:r>
            <a:r>
              <a:rPr lang="en-CA" dirty="0">
                <a:hlinkClick r:id="rId3"/>
              </a:rPr>
              <a:t>https://</a:t>
            </a:r>
            <a:r>
              <a:rPr lang="en-CA" dirty="0" smtClean="0">
                <a:hlinkClick r:id="rId3"/>
              </a:rPr>
              <a:t>www.bctf.ca/publications/NewsmagArticle.aspx?id=51159</a:t>
            </a:r>
            <a:endParaRPr lang="en-CA" dirty="0" smtClean="0"/>
          </a:p>
          <a:p>
            <a:r>
              <a:rPr lang="en-CA" dirty="0" smtClean="0"/>
              <a:t>Phillips, R (2010). Special Education in Schools in Canada: Policies of Cost Containment. Alberta Journal of Educational Research. </a:t>
            </a:r>
            <a:r>
              <a:rPr lang="en-CA" dirty="0"/>
              <a:t>Retrieved from: https://search-</a:t>
            </a:r>
            <a:r>
              <a:rPr lang="en-CA" dirty="0" err="1"/>
              <a:t>proquest</a:t>
            </a:r>
            <a:r>
              <a:rPr lang="en-CA" dirty="0"/>
              <a:t>-</a:t>
            </a:r>
            <a:r>
              <a:rPr lang="en-CA" dirty="0" err="1"/>
              <a:t>com.libproxy.uregina.ca</a:t>
            </a:r>
            <a:r>
              <a:rPr lang="en-CA" dirty="0"/>
              <a:t>/</a:t>
            </a:r>
            <a:r>
              <a:rPr lang="en-CA" dirty="0" err="1"/>
              <a:t>docview</a:t>
            </a:r>
            <a:r>
              <a:rPr lang="en-CA" dirty="0"/>
              <a:t>/762783739/61F5F0B42EB94871PQ/4?accountid=13480</a:t>
            </a:r>
            <a:endParaRPr lang="en-US" dirty="0"/>
          </a:p>
          <a:p>
            <a:r>
              <a:rPr lang="en-CA" dirty="0" err="1"/>
              <a:t>Prarie</a:t>
            </a:r>
            <a:r>
              <a:rPr lang="en-CA" dirty="0"/>
              <a:t> Rose School Division (2019). What is an Individualized  Education Plan (IEP)?. Retrieved from: http://</a:t>
            </a:r>
            <a:r>
              <a:rPr lang="en-CA" dirty="0" err="1"/>
              <a:t>www.prsdmb.ca</a:t>
            </a:r>
            <a:r>
              <a:rPr lang="en-CA" dirty="0"/>
              <a:t>/programs/student-services/individualized-education-plan/</a:t>
            </a:r>
            <a:endParaRPr lang="en-US" dirty="0"/>
          </a:p>
          <a:p>
            <a:r>
              <a:rPr lang="en-CA" dirty="0"/>
              <a:t> Riva, N. (2016). A lot of kids needs are not being met. Lots of labels, lack of resources for students with special </a:t>
            </a:r>
            <a:r>
              <a:rPr lang="en-CA" dirty="0" smtClean="0"/>
              <a:t>needs</a:t>
            </a:r>
          </a:p>
          <a:p>
            <a:r>
              <a:rPr lang="en-CA" dirty="0" err="1" smtClean="0"/>
              <a:t>Sterland</a:t>
            </a:r>
            <a:r>
              <a:rPr lang="en-CA" dirty="0" smtClean="0"/>
              <a:t>, A (2013) How Stories and reading can help teach children about diversity. The Guardian. </a:t>
            </a:r>
            <a:r>
              <a:rPr lang="en-CA" dirty="0"/>
              <a:t>Retrieved from: https://</a:t>
            </a:r>
            <a:r>
              <a:rPr lang="en-CA" dirty="0" err="1"/>
              <a:t>www.theguardian.com</a:t>
            </a:r>
            <a:r>
              <a:rPr lang="en-CA" dirty="0"/>
              <a:t>/social-care-network/2014/</a:t>
            </a:r>
            <a:r>
              <a:rPr lang="en-CA" dirty="0" err="1"/>
              <a:t>feb</a:t>
            </a:r>
            <a:r>
              <a:rPr lang="en-CA" dirty="0"/>
              <a:t>/03/stories-reading-teach-children-disability</a:t>
            </a:r>
            <a:endParaRPr lang="en-US" dirty="0"/>
          </a:p>
          <a:p>
            <a:r>
              <a:rPr lang="en-CA" dirty="0"/>
              <a:t>University of Washington (2017). What is the difference between an IEP and 504 Plan? Do it: University of Washington. Retrieved from: https://</a:t>
            </a:r>
            <a:r>
              <a:rPr lang="en-CA" dirty="0" err="1"/>
              <a:t>www.washington.edu</a:t>
            </a:r>
            <a:r>
              <a:rPr lang="en-CA" dirty="0"/>
              <a:t>/</a:t>
            </a:r>
            <a:r>
              <a:rPr lang="en-CA" dirty="0" err="1"/>
              <a:t>doit</a:t>
            </a:r>
            <a:r>
              <a:rPr lang="en-CA" dirty="0"/>
              <a:t>/what-difference-between-iep-and-504-plan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Why</a:t>
            </a:r>
            <a:endParaRPr lang="en-US" dirty="0"/>
          </a:p>
        </p:txBody>
      </p:sp>
      <p:pic>
        <p:nvPicPr>
          <p:cNvPr id="1026" name="Picture 2" descr="mage may contain: 1 person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31444" y="1271305"/>
            <a:ext cx="2451100" cy="245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mage may contain: 1 pers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838" y="3776855"/>
            <a:ext cx="3081145" cy="308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age may contain: 1 pers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276" y="2926080"/>
            <a:ext cx="3244724" cy="432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age result for best buddie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741" y="439238"/>
            <a:ext cx="2413703" cy="1664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83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inclusive education? How is it funded?</a:t>
            </a:r>
            <a:endParaRPr lang="en-US" dirty="0"/>
          </a:p>
          <a:p>
            <a:r>
              <a:rPr lang="en-US" dirty="0" smtClean="0"/>
              <a:t>How have the lives of people with disabilities been impacted by society in Canada and in the world?</a:t>
            </a:r>
          </a:p>
          <a:p>
            <a:r>
              <a:rPr lang="en-US" dirty="0" smtClean="0"/>
              <a:t>What is our role as middle years teachers in terms of people with disabilities?</a:t>
            </a:r>
          </a:p>
          <a:p>
            <a:r>
              <a:rPr lang="en-US" dirty="0" smtClean="0"/>
              <a:t>What kind of supports are out there to help people with disabilities, as well as teachers?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24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58260"/>
            <a:ext cx="10058400" cy="402336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PA 6.3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dirty="0"/>
              <a:t>Explore examples and explain how people, such as ethnic minority groups, the disabled, youth, and the elderly, may be affected by injustice or abuses of power.</a:t>
            </a:r>
          </a:p>
          <a:p>
            <a:r>
              <a:rPr lang="en-US" b="1" dirty="0">
                <a:solidFill>
                  <a:schemeClr val="tx1"/>
                </a:solidFill>
              </a:rPr>
              <a:t>PA8.1</a:t>
            </a:r>
          </a:p>
          <a:p>
            <a:r>
              <a:rPr lang="en-US" dirty="0"/>
              <a:t>Contemplate the implications of Canadian citizenship on the life of Canadians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“Social studies education can be defined as the study of people and their relationships with their social, physical, and technological </a:t>
            </a:r>
            <a:r>
              <a:rPr lang="en-US" dirty="0" smtClean="0"/>
              <a:t>environments” (Saskatchewan Curriculum)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73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9530" y="3132035"/>
            <a:ext cx="10058400" cy="145075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020" y="1845733"/>
            <a:ext cx="4937760" cy="4023360"/>
          </a:xfrm>
        </p:spPr>
        <p:txBody>
          <a:bodyPr/>
          <a:lstStyle/>
          <a:p>
            <a:r>
              <a:rPr lang="en-US" b="1" dirty="0"/>
              <a:t>Inclusive education</a:t>
            </a:r>
            <a:r>
              <a:rPr lang="en-US" dirty="0"/>
              <a:t> means that all students attend and are welcomed by their </a:t>
            </a:r>
            <a:r>
              <a:rPr lang="en-US" dirty="0" smtClean="0"/>
              <a:t>neighborhood </a:t>
            </a:r>
            <a:r>
              <a:rPr lang="en-US" dirty="0"/>
              <a:t>schools in age-appropriate, regular classes and are supported to learn, contribute and participate in all aspects of the life of the school</a:t>
            </a:r>
            <a:r>
              <a:rPr lang="en-US" dirty="0" smtClean="0"/>
              <a:t>. (involves all learning abilities)</a:t>
            </a:r>
          </a:p>
          <a:p>
            <a:r>
              <a:rPr lang="en-US" b="1" dirty="0" smtClean="0"/>
              <a:t>Special Education: </a:t>
            </a:r>
            <a:r>
              <a:rPr lang="en-US" dirty="0" smtClean="0"/>
              <a:t>is </a:t>
            </a:r>
            <a:r>
              <a:rPr lang="en-US" dirty="0"/>
              <a:t>the practice of educating students in a way that addresses their individual </a:t>
            </a:r>
            <a:r>
              <a:rPr lang="en-US" dirty="0" smtClean="0"/>
              <a:t>differences. 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4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69341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Information from the BC teachers’ federation (2018):</a:t>
            </a:r>
          </a:p>
          <a:p>
            <a:r>
              <a:rPr lang="en-US" b="1" dirty="0" smtClean="0"/>
              <a:t>1890</a:t>
            </a:r>
            <a:r>
              <a:rPr lang="en-US" dirty="0"/>
              <a:t>: First recorded legislation provides for the education of “handicapped children</a:t>
            </a:r>
            <a:r>
              <a:rPr lang="en-US" dirty="0" smtClean="0"/>
              <a:t>”. </a:t>
            </a:r>
            <a:r>
              <a:rPr lang="en-US" dirty="0"/>
              <a:t>Deaf children are sent to the Institution for the Deaf and Dumb in Winnipeg, Manitoba</a:t>
            </a:r>
            <a:r>
              <a:rPr lang="en-US" dirty="0" smtClean="0"/>
              <a:t>.</a:t>
            </a:r>
          </a:p>
          <a:p>
            <a:r>
              <a:rPr lang="en-US" b="1" dirty="0"/>
              <a:t>1915</a:t>
            </a:r>
            <a:r>
              <a:rPr lang="en-US" dirty="0"/>
              <a:t>: Vancouver School Board establishes classes for deaf and blind children. Originally known as the Provincial Oral School, it later becomes Jericho Hill School. </a:t>
            </a:r>
            <a:endParaRPr lang="en-US" dirty="0" smtClean="0"/>
          </a:p>
          <a:p>
            <a:r>
              <a:rPr lang="en-US" b="1" dirty="0"/>
              <a:t>Early 1950s</a:t>
            </a:r>
            <a:r>
              <a:rPr lang="en-US" dirty="0"/>
              <a:t>: Government takes no responsibility for the education of children with developmental disabilities. Medical and education experts advise families to send children with special needs to residential institutions. </a:t>
            </a:r>
            <a:endParaRPr lang="en-US" dirty="0" smtClean="0"/>
          </a:p>
          <a:p>
            <a:r>
              <a:rPr lang="en-US" b="1" dirty="0"/>
              <a:t>1955</a:t>
            </a:r>
            <a:r>
              <a:rPr lang="en-US" dirty="0"/>
              <a:t>: The provincial government introduces funding for programs for “handicapped” children as part of the basic grant to school districts</a:t>
            </a:r>
            <a:r>
              <a:rPr lang="en-US" dirty="0" smtClean="0"/>
              <a:t>.</a:t>
            </a:r>
          </a:p>
          <a:p>
            <a:r>
              <a:rPr lang="en-US" b="1" dirty="0"/>
              <a:t>1956</a:t>
            </a:r>
            <a:r>
              <a:rPr lang="en-US" dirty="0"/>
              <a:t>: UBC holds the first special education teacher </a:t>
            </a:r>
            <a:r>
              <a:rPr lang="en-US" dirty="0" smtClean="0"/>
              <a:t>training </a:t>
            </a:r>
            <a:r>
              <a:rPr lang="en-US" dirty="0"/>
              <a:t>and in 1959 becomes the first Canadian university to appoint a Professor of Special Education. </a:t>
            </a:r>
            <a:endParaRPr lang="en-US" dirty="0" smtClean="0"/>
          </a:p>
          <a:p>
            <a:r>
              <a:rPr lang="en-US" b="1" dirty="0"/>
              <a:t>March 1970</a:t>
            </a:r>
            <a:r>
              <a:rPr lang="en-US" dirty="0"/>
              <a:t>: Ministry of Education (MOE) creates Special Education Division to assist school districts to develop programs. </a:t>
            </a:r>
          </a:p>
          <a:p>
            <a:r>
              <a:rPr lang="en-US" b="1" dirty="0"/>
              <a:t>1980s</a:t>
            </a:r>
            <a:r>
              <a:rPr lang="en-US" dirty="0"/>
              <a:t>: MOE develops policy and procedure for including children and youth with special needs in regular </a:t>
            </a:r>
            <a:r>
              <a:rPr lang="en-US" dirty="0" smtClean="0"/>
              <a:t>classrooms</a:t>
            </a:r>
          </a:p>
          <a:p>
            <a:r>
              <a:rPr lang="en-US" b="1" dirty="0"/>
              <a:t>1989-1990</a:t>
            </a:r>
            <a:r>
              <a:rPr lang="en-US" dirty="0"/>
              <a:t>: </a:t>
            </a:r>
            <a:r>
              <a:rPr lang="en-US" i="1" dirty="0"/>
              <a:t>School Act</a:t>
            </a:r>
            <a:r>
              <a:rPr lang="en-US" dirty="0"/>
              <a:t> revised in response to Royal Commission on Education, entitling all school-aged children to a full educational program, not separated from other students, and in their </a:t>
            </a:r>
            <a:r>
              <a:rPr lang="en-US" dirty="0" err="1"/>
              <a:t>neighbourhood</a:t>
            </a:r>
            <a:r>
              <a:rPr lang="en-US" dirty="0"/>
              <a:t> </a:t>
            </a:r>
            <a:r>
              <a:rPr lang="en-US" dirty="0" smtClean="0"/>
              <a:t>school</a:t>
            </a:r>
          </a:p>
          <a:p>
            <a:r>
              <a:rPr lang="en-US" b="1" dirty="0"/>
              <a:t>2002</a:t>
            </a:r>
            <a:r>
              <a:rPr lang="en-US" dirty="0"/>
              <a:t>: The </a:t>
            </a:r>
            <a:r>
              <a:rPr lang="en-US" dirty="0" smtClean="0"/>
              <a:t>government </a:t>
            </a:r>
            <a:r>
              <a:rPr lang="en-US" dirty="0"/>
              <a:t>strips teachers' collective agreements, resulting in larger class sizes, fewer specialist teachers, and the dramatic reduction of supports for students with special needs</a:t>
            </a:r>
            <a:r>
              <a:rPr lang="en-US" dirty="0" smtClean="0"/>
              <a:t>.</a:t>
            </a:r>
          </a:p>
          <a:p>
            <a:r>
              <a:rPr lang="en-US" dirty="0"/>
              <a:t>November 2016: Supreme Court of Canada renders final decision </a:t>
            </a:r>
            <a:r>
              <a:rPr lang="en-US" dirty="0" smtClean="0"/>
              <a:t>in the </a:t>
            </a:r>
            <a:r>
              <a:rPr lang="en-US" dirty="0"/>
              <a:t>16-year court battle restoring class-size and composition language and consequently, more support for students.</a:t>
            </a:r>
          </a:p>
        </p:txBody>
      </p:sp>
    </p:spTree>
    <p:extLst>
      <p:ext uri="{BB962C8B-B14F-4D97-AF65-F5344CB8AC3E}">
        <p14:creationId xmlns:p14="http://schemas.microsoft.com/office/powerpoint/2010/main" val="193192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Education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2947" y="2376186"/>
            <a:ext cx="6522929" cy="1553229"/>
          </a:xfrm>
        </p:spPr>
        <p:txBody>
          <a:bodyPr/>
          <a:lstStyle/>
          <a:p>
            <a:r>
              <a:rPr lang="en-US" dirty="0"/>
              <a:t>The Education Act mandates all school boards to provide special education programs and/or services for students with special education needs. </a:t>
            </a:r>
            <a:r>
              <a:rPr lang="en-US" dirty="0" smtClean="0"/>
              <a:t> (first passed 1975)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405" y="6305414"/>
            <a:ext cx="3360420" cy="364371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6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Who/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3"/>
            <a:ext cx="4937760" cy="4512863"/>
          </a:xfrm>
        </p:spPr>
        <p:txBody>
          <a:bodyPr>
            <a:normAutofit/>
          </a:bodyPr>
          <a:lstStyle/>
          <a:p>
            <a:r>
              <a:rPr lang="en-US" dirty="0"/>
              <a:t>There are five categories and twelve definitions of </a:t>
            </a:r>
            <a:r>
              <a:rPr lang="en-US" dirty="0" smtClean="0"/>
              <a:t>exceptionalities (from the Ministry of Education Ontario, 2018)</a:t>
            </a:r>
          </a:p>
          <a:p>
            <a:r>
              <a:rPr lang="en-US" dirty="0" smtClean="0"/>
              <a:t>• </a:t>
            </a:r>
            <a:r>
              <a:rPr lang="en-US" dirty="0" err="1"/>
              <a:t>Behaviour</a:t>
            </a:r>
            <a:r>
              <a:rPr lang="en-US" dirty="0"/>
              <a:t> – </a:t>
            </a:r>
            <a:r>
              <a:rPr lang="en-US" dirty="0" err="1"/>
              <a:t>behaviour</a:t>
            </a:r>
            <a:r>
              <a:rPr lang="en-US" dirty="0"/>
              <a:t> </a:t>
            </a:r>
            <a:r>
              <a:rPr lang="en-US" dirty="0" smtClean="0"/>
              <a:t>issues  </a:t>
            </a:r>
          </a:p>
          <a:p>
            <a:r>
              <a:rPr lang="en-US" dirty="0" smtClean="0"/>
              <a:t>• </a:t>
            </a:r>
            <a:r>
              <a:rPr lang="en-US" dirty="0"/>
              <a:t>Intellectual – giftedness, mild intellectual disability, developmental disability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Communication – autism, deaf and hard-of-hearing, language impairment, speech impairment, learning disability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Physical – physical disability, blind and low vision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Multiple – multiple </a:t>
            </a:r>
            <a:r>
              <a:rPr lang="en-US" dirty="0" smtClean="0"/>
              <a:t>exceptionalities</a:t>
            </a:r>
          </a:p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1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Funding: The Special Education 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Special Education Grant is made up of six </a:t>
            </a:r>
            <a:r>
              <a:rPr lang="en-US" dirty="0" smtClean="0"/>
              <a:t>allocations (from the Ministry of Education Ontario, 2018): </a:t>
            </a:r>
          </a:p>
          <a:p>
            <a:r>
              <a:rPr lang="en-US" dirty="0" smtClean="0"/>
              <a:t>1</a:t>
            </a:r>
            <a:r>
              <a:rPr lang="en-US" dirty="0"/>
              <a:t>. Special Education Per Pupil Amount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Differentiated Special Education Needs </a:t>
            </a:r>
            <a:r>
              <a:rPr lang="en-US" dirty="0" smtClean="0"/>
              <a:t>Amount</a:t>
            </a:r>
          </a:p>
          <a:p>
            <a:r>
              <a:rPr lang="en-US" dirty="0" smtClean="0"/>
              <a:t> </a:t>
            </a:r>
            <a:r>
              <a:rPr lang="en-US" dirty="0"/>
              <a:t>3. Special Equipment Amount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Special Incidence </a:t>
            </a:r>
            <a:r>
              <a:rPr lang="en-US" dirty="0" smtClean="0"/>
              <a:t>Portion</a:t>
            </a:r>
          </a:p>
          <a:p>
            <a:r>
              <a:rPr lang="en-US" dirty="0" smtClean="0"/>
              <a:t> </a:t>
            </a:r>
            <a:r>
              <a:rPr lang="en-US" dirty="0"/>
              <a:t>5. Care, Treatment, Custody and Correctional Amount (Formerly Facilities Amount) </a:t>
            </a:r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smtClean="0"/>
              <a:t>Behavior </a:t>
            </a:r>
            <a:r>
              <a:rPr lang="en-US" dirty="0"/>
              <a:t>Expertise Amount</a:t>
            </a:r>
          </a:p>
        </p:txBody>
      </p:sp>
    </p:spTree>
    <p:extLst>
      <p:ext uri="{BB962C8B-B14F-4D97-AF65-F5344CB8AC3E}">
        <p14:creationId xmlns:p14="http://schemas.microsoft.com/office/powerpoint/2010/main" val="170287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6147</TotalTime>
  <Words>1016</Words>
  <Application>Microsoft Macintosh PowerPoint</Application>
  <PresentationFormat>Widescreen</PresentationFormat>
  <Paragraphs>123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Calibri</vt:lpstr>
      <vt:lpstr>Calibri Light</vt:lpstr>
      <vt:lpstr>Retrospect</vt:lpstr>
      <vt:lpstr>Inclusive Education/ Special Education </vt:lpstr>
      <vt:lpstr>My Why</vt:lpstr>
      <vt:lpstr>Guiding Questions</vt:lpstr>
      <vt:lpstr>Curriculum Connection</vt:lpstr>
      <vt:lpstr>PowerPoint Presentation</vt:lpstr>
      <vt:lpstr>Historical Timeline</vt:lpstr>
      <vt:lpstr>The Education Act</vt:lpstr>
      <vt:lpstr>Who/ What?</vt:lpstr>
      <vt:lpstr>Funding: The Special Education Grant</vt:lpstr>
      <vt:lpstr>Funding</vt:lpstr>
      <vt:lpstr>Who does this create disadvantages for?</vt:lpstr>
      <vt:lpstr>Pull in vs Pull Out Method (Current)</vt:lpstr>
      <vt:lpstr>PowerPoint Presentation</vt:lpstr>
      <vt:lpstr>Parent Comments</vt:lpstr>
      <vt:lpstr>Teacher Comments</vt:lpstr>
      <vt:lpstr>Teaching Resources</vt:lpstr>
      <vt:lpstr>Conclusion</vt:lpstr>
      <vt:lpstr>Questions</vt:lpstr>
      <vt:lpstr>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Inclusive Education</dc:title>
  <dc:creator>Ashley Wilmot</dc:creator>
  <cp:lastModifiedBy>Ashley Wilmot</cp:lastModifiedBy>
  <cp:revision>40</cp:revision>
  <dcterms:created xsi:type="dcterms:W3CDTF">2019-04-06T20:49:58Z</dcterms:created>
  <dcterms:modified xsi:type="dcterms:W3CDTF">2019-04-16T04:13:34Z</dcterms:modified>
</cp:coreProperties>
</file>