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8"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E56699-EF08-43F6-AB4A-62A19CB9464C}" type="datetimeFigureOut">
              <a:rPr lang="en-IN" smtClean="0"/>
              <a:t>08-10-2023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FBEA7C-F2E9-4015-A741-3A4EA004009B}" type="slidenum">
              <a:rPr lang="en-IN" smtClean="0"/>
              <a:t>‹#›</a:t>
            </a:fld>
            <a:endParaRPr lang="en-IN"/>
          </a:p>
        </p:txBody>
      </p:sp>
    </p:spTree>
    <p:extLst>
      <p:ext uri="{BB962C8B-B14F-4D97-AF65-F5344CB8AC3E}">
        <p14:creationId xmlns:p14="http://schemas.microsoft.com/office/powerpoint/2010/main" val="1840217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9AD7E8-FC4A-43AC-A102-B352F4DCCCAF}" type="datetime1">
              <a:rPr lang="en-IN" smtClean="0"/>
              <a:t>08-10-2023</a:t>
            </a:fld>
            <a:endParaRPr lang="en-IN"/>
          </a:p>
        </p:txBody>
      </p:sp>
      <p:sp>
        <p:nvSpPr>
          <p:cNvPr id="5" name="Footer Placeholder 4"/>
          <p:cNvSpPr>
            <a:spLocks noGrp="1"/>
          </p:cNvSpPr>
          <p:nvPr>
            <p:ph type="ftr" sz="quarter" idx="11"/>
          </p:nvPr>
        </p:nvSpPr>
        <p:spPr/>
        <p:txBody>
          <a:bodyPr/>
          <a:lstStyle/>
          <a:p>
            <a:r>
              <a:rPr lang="en-IN"/>
              <a:t>ECS 303  -   U OF R -  PRIYANKA JHANJI</a:t>
            </a:r>
          </a:p>
        </p:txBody>
      </p:sp>
      <p:sp>
        <p:nvSpPr>
          <p:cNvPr id="6" name="Slide Number Placeholder 5"/>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978284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1754F-67E8-4820-9178-B179432E88E1}" type="datetime1">
              <a:rPr lang="en-IN" smtClean="0"/>
              <a:t>08-10-2023</a:t>
            </a:fld>
            <a:endParaRPr lang="en-IN"/>
          </a:p>
        </p:txBody>
      </p:sp>
      <p:sp>
        <p:nvSpPr>
          <p:cNvPr id="5" name="Footer Placeholder 4"/>
          <p:cNvSpPr>
            <a:spLocks noGrp="1"/>
          </p:cNvSpPr>
          <p:nvPr>
            <p:ph type="ftr" sz="quarter" idx="11"/>
          </p:nvPr>
        </p:nvSpPr>
        <p:spPr/>
        <p:txBody>
          <a:bodyPr/>
          <a:lstStyle/>
          <a:p>
            <a:r>
              <a:rPr lang="en-IN"/>
              <a:t>ECS 303  -   U OF R -  PRIYANKA JHANJI</a:t>
            </a:r>
          </a:p>
        </p:txBody>
      </p:sp>
      <p:sp>
        <p:nvSpPr>
          <p:cNvPr id="6" name="Slide Number Placeholder 5"/>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2406380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435F4-C79C-4039-87FE-BB94BD2DD53E}" type="datetime1">
              <a:rPr lang="en-IN" smtClean="0"/>
              <a:t>08-10-2023</a:t>
            </a:fld>
            <a:endParaRPr lang="en-IN"/>
          </a:p>
        </p:txBody>
      </p:sp>
      <p:sp>
        <p:nvSpPr>
          <p:cNvPr id="5" name="Footer Placeholder 4"/>
          <p:cNvSpPr>
            <a:spLocks noGrp="1"/>
          </p:cNvSpPr>
          <p:nvPr>
            <p:ph type="ftr" sz="quarter" idx="11"/>
          </p:nvPr>
        </p:nvSpPr>
        <p:spPr/>
        <p:txBody>
          <a:bodyPr/>
          <a:lstStyle/>
          <a:p>
            <a:r>
              <a:rPr lang="en-IN"/>
              <a:t>ECS 303  -   U OF R -  PRIYANKA JHANJI</a:t>
            </a:r>
          </a:p>
        </p:txBody>
      </p:sp>
      <p:sp>
        <p:nvSpPr>
          <p:cNvPr id="6" name="Slide Number Placeholder 5"/>
          <p:cNvSpPr>
            <a:spLocks noGrp="1"/>
          </p:cNvSpPr>
          <p:nvPr>
            <p:ph type="sldNum" sz="quarter" idx="12"/>
          </p:nvPr>
        </p:nvSpPr>
        <p:spPr/>
        <p:txBody>
          <a:bodyPr/>
          <a:lstStyle/>
          <a:p>
            <a:fld id="{78EC0BED-BDAF-4E1F-9DD7-DCC8198D1B48}"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63365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696B87-0BF6-435F-AC7B-5B2A2E690B2E}" type="datetime1">
              <a:rPr lang="en-IN" smtClean="0"/>
              <a:t>08-10-2023</a:t>
            </a:fld>
            <a:endParaRPr lang="en-IN"/>
          </a:p>
        </p:txBody>
      </p:sp>
      <p:sp>
        <p:nvSpPr>
          <p:cNvPr id="5" name="Footer Placeholder 4"/>
          <p:cNvSpPr>
            <a:spLocks noGrp="1"/>
          </p:cNvSpPr>
          <p:nvPr>
            <p:ph type="ftr" sz="quarter" idx="11"/>
          </p:nvPr>
        </p:nvSpPr>
        <p:spPr/>
        <p:txBody>
          <a:bodyPr/>
          <a:lstStyle/>
          <a:p>
            <a:r>
              <a:rPr lang="en-IN"/>
              <a:t>ECS 303  -   U OF R -  PRIYANKA JHANJI</a:t>
            </a:r>
          </a:p>
        </p:txBody>
      </p:sp>
      <p:sp>
        <p:nvSpPr>
          <p:cNvPr id="6" name="Slide Number Placeholder 5"/>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1594253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3560A-F7C9-42F6-9766-B432AC284EB1}" type="datetime1">
              <a:rPr lang="en-IN" smtClean="0"/>
              <a:t>08-10-2023</a:t>
            </a:fld>
            <a:endParaRPr lang="en-IN"/>
          </a:p>
        </p:txBody>
      </p:sp>
      <p:sp>
        <p:nvSpPr>
          <p:cNvPr id="5" name="Footer Placeholder 4"/>
          <p:cNvSpPr>
            <a:spLocks noGrp="1"/>
          </p:cNvSpPr>
          <p:nvPr>
            <p:ph type="ftr" sz="quarter" idx="11"/>
          </p:nvPr>
        </p:nvSpPr>
        <p:spPr/>
        <p:txBody>
          <a:bodyPr/>
          <a:lstStyle/>
          <a:p>
            <a:r>
              <a:rPr lang="en-IN"/>
              <a:t>ECS 303  -   U OF R -  PRIYANKA JHANJI</a:t>
            </a:r>
          </a:p>
        </p:txBody>
      </p:sp>
      <p:sp>
        <p:nvSpPr>
          <p:cNvPr id="6" name="Slide Number Placeholder 5"/>
          <p:cNvSpPr>
            <a:spLocks noGrp="1"/>
          </p:cNvSpPr>
          <p:nvPr>
            <p:ph type="sldNum" sz="quarter" idx="12"/>
          </p:nvPr>
        </p:nvSpPr>
        <p:spPr/>
        <p:txBody>
          <a:bodyPr/>
          <a:lstStyle/>
          <a:p>
            <a:fld id="{78EC0BED-BDAF-4E1F-9DD7-DCC8198D1B48}"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23953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4B2438-E51A-46D6-900F-62BBBF066161}" type="datetime1">
              <a:rPr lang="en-IN" smtClean="0"/>
              <a:t>08-10-2023</a:t>
            </a:fld>
            <a:endParaRPr lang="en-IN"/>
          </a:p>
        </p:txBody>
      </p:sp>
      <p:sp>
        <p:nvSpPr>
          <p:cNvPr id="5" name="Footer Placeholder 4"/>
          <p:cNvSpPr>
            <a:spLocks noGrp="1"/>
          </p:cNvSpPr>
          <p:nvPr>
            <p:ph type="ftr" sz="quarter" idx="11"/>
          </p:nvPr>
        </p:nvSpPr>
        <p:spPr/>
        <p:txBody>
          <a:bodyPr/>
          <a:lstStyle/>
          <a:p>
            <a:r>
              <a:rPr lang="en-IN"/>
              <a:t>ECS 303  -   U OF R -  PRIYANKA JHANJI</a:t>
            </a:r>
          </a:p>
        </p:txBody>
      </p:sp>
      <p:sp>
        <p:nvSpPr>
          <p:cNvPr id="6" name="Slide Number Placeholder 5"/>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4201024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84B75F-6EE5-41BE-924F-68895FBEE85E}" type="datetime1">
              <a:rPr lang="en-IN" smtClean="0"/>
              <a:t>08-10-2023</a:t>
            </a:fld>
            <a:endParaRPr lang="en-IN"/>
          </a:p>
        </p:txBody>
      </p:sp>
      <p:sp>
        <p:nvSpPr>
          <p:cNvPr id="5" name="Footer Placeholder 4"/>
          <p:cNvSpPr>
            <a:spLocks noGrp="1"/>
          </p:cNvSpPr>
          <p:nvPr>
            <p:ph type="ftr" sz="quarter" idx="11"/>
          </p:nvPr>
        </p:nvSpPr>
        <p:spPr/>
        <p:txBody>
          <a:bodyPr/>
          <a:lstStyle/>
          <a:p>
            <a:r>
              <a:rPr lang="en-IN"/>
              <a:t>ECS 303  -   U OF R -  PRIYANKA JHANJI</a:t>
            </a:r>
          </a:p>
        </p:txBody>
      </p:sp>
      <p:sp>
        <p:nvSpPr>
          <p:cNvPr id="6" name="Slide Number Placeholder 5"/>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2381589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843F44-6F64-4721-8F6D-31B74B513484}" type="datetime1">
              <a:rPr lang="en-IN" smtClean="0"/>
              <a:t>08-10-2023</a:t>
            </a:fld>
            <a:endParaRPr lang="en-IN"/>
          </a:p>
        </p:txBody>
      </p:sp>
      <p:sp>
        <p:nvSpPr>
          <p:cNvPr id="5" name="Footer Placeholder 4"/>
          <p:cNvSpPr>
            <a:spLocks noGrp="1"/>
          </p:cNvSpPr>
          <p:nvPr>
            <p:ph type="ftr" sz="quarter" idx="11"/>
          </p:nvPr>
        </p:nvSpPr>
        <p:spPr/>
        <p:txBody>
          <a:bodyPr/>
          <a:lstStyle/>
          <a:p>
            <a:r>
              <a:rPr lang="en-IN"/>
              <a:t>ECS 303  -   U OF R -  PRIYANKA JHANJI</a:t>
            </a:r>
          </a:p>
        </p:txBody>
      </p:sp>
      <p:sp>
        <p:nvSpPr>
          <p:cNvPr id="6" name="Slide Number Placeholder 5"/>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2054236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F877FD-A220-48D0-9F55-B7F181CC7CDC}" type="datetime1">
              <a:rPr lang="en-IN" smtClean="0"/>
              <a:t>08-10-2023</a:t>
            </a:fld>
            <a:endParaRPr lang="en-IN"/>
          </a:p>
        </p:txBody>
      </p:sp>
      <p:sp>
        <p:nvSpPr>
          <p:cNvPr id="5" name="Footer Placeholder 4"/>
          <p:cNvSpPr>
            <a:spLocks noGrp="1"/>
          </p:cNvSpPr>
          <p:nvPr>
            <p:ph type="ftr" sz="quarter" idx="11"/>
          </p:nvPr>
        </p:nvSpPr>
        <p:spPr/>
        <p:txBody>
          <a:bodyPr/>
          <a:lstStyle/>
          <a:p>
            <a:r>
              <a:rPr lang="en-IN"/>
              <a:t>ECS 303  -   U OF R -  PRIYANKA JHANJI</a:t>
            </a:r>
          </a:p>
        </p:txBody>
      </p:sp>
      <p:sp>
        <p:nvSpPr>
          <p:cNvPr id="6" name="Slide Number Placeholder 5"/>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3956455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91121B-BB45-4A43-B013-442CE41025A8}" type="datetime1">
              <a:rPr lang="en-IN" smtClean="0"/>
              <a:t>08-10-2023</a:t>
            </a:fld>
            <a:endParaRPr lang="en-IN"/>
          </a:p>
        </p:txBody>
      </p:sp>
      <p:sp>
        <p:nvSpPr>
          <p:cNvPr id="5" name="Footer Placeholder 4"/>
          <p:cNvSpPr>
            <a:spLocks noGrp="1"/>
          </p:cNvSpPr>
          <p:nvPr>
            <p:ph type="ftr" sz="quarter" idx="11"/>
          </p:nvPr>
        </p:nvSpPr>
        <p:spPr/>
        <p:txBody>
          <a:bodyPr/>
          <a:lstStyle/>
          <a:p>
            <a:r>
              <a:rPr lang="en-IN"/>
              <a:t>ECS 303  -   U OF R -  PRIYANKA JHANJI</a:t>
            </a:r>
          </a:p>
        </p:txBody>
      </p:sp>
      <p:sp>
        <p:nvSpPr>
          <p:cNvPr id="6" name="Slide Number Placeholder 5"/>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1341892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610BD5-4A5A-49F9-9CFD-50BA2E88FB3E}" type="datetime1">
              <a:rPr lang="en-IN" smtClean="0"/>
              <a:t>08-10-2023</a:t>
            </a:fld>
            <a:endParaRPr lang="en-IN"/>
          </a:p>
        </p:txBody>
      </p:sp>
      <p:sp>
        <p:nvSpPr>
          <p:cNvPr id="6" name="Footer Placeholder 5"/>
          <p:cNvSpPr>
            <a:spLocks noGrp="1"/>
          </p:cNvSpPr>
          <p:nvPr>
            <p:ph type="ftr" sz="quarter" idx="11"/>
          </p:nvPr>
        </p:nvSpPr>
        <p:spPr/>
        <p:txBody>
          <a:bodyPr/>
          <a:lstStyle/>
          <a:p>
            <a:r>
              <a:rPr lang="en-IN"/>
              <a:t>ECS 303  -   U OF R -  PRIYANKA JHANJI</a:t>
            </a:r>
          </a:p>
        </p:txBody>
      </p:sp>
      <p:sp>
        <p:nvSpPr>
          <p:cNvPr id="7" name="Slide Number Placeholder 6"/>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3182622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7ECB0-FE93-4E71-8426-D873FF2175CA}" type="datetime1">
              <a:rPr lang="en-IN" smtClean="0"/>
              <a:t>08-10-2023</a:t>
            </a:fld>
            <a:endParaRPr lang="en-IN"/>
          </a:p>
        </p:txBody>
      </p:sp>
      <p:sp>
        <p:nvSpPr>
          <p:cNvPr id="8" name="Footer Placeholder 7"/>
          <p:cNvSpPr>
            <a:spLocks noGrp="1"/>
          </p:cNvSpPr>
          <p:nvPr>
            <p:ph type="ftr" sz="quarter" idx="11"/>
          </p:nvPr>
        </p:nvSpPr>
        <p:spPr/>
        <p:txBody>
          <a:bodyPr/>
          <a:lstStyle/>
          <a:p>
            <a:r>
              <a:rPr lang="en-IN"/>
              <a:t>ECS 303  -   U OF R -  PRIYANKA JHANJI</a:t>
            </a:r>
          </a:p>
        </p:txBody>
      </p:sp>
      <p:sp>
        <p:nvSpPr>
          <p:cNvPr id="9" name="Slide Number Placeholder 8"/>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3038715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D9C3CC-11D4-4420-9D8B-48F5B6187F4C}" type="datetime1">
              <a:rPr lang="en-IN" smtClean="0"/>
              <a:t>08-10-2023</a:t>
            </a:fld>
            <a:endParaRPr lang="en-IN"/>
          </a:p>
        </p:txBody>
      </p:sp>
      <p:sp>
        <p:nvSpPr>
          <p:cNvPr id="4" name="Footer Placeholder 3"/>
          <p:cNvSpPr>
            <a:spLocks noGrp="1"/>
          </p:cNvSpPr>
          <p:nvPr>
            <p:ph type="ftr" sz="quarter" idx="11"/>
          </p:nvPr>
        </p:nvSpPr>
        <p:spPr/>
        <p:txBody>
          <a:bodyPr/>
          <a:lstStyle/>
          <a:p>
            <a:r>
              <a:rPr lang="en-IN"/>
              <a:t>ECS 303  -   U OF R -  PRIYANKA JHANJI</a:t>
            </a:r>
          </a:p>
        </p:txBody>
      </p:sp>
      <p:sp>
        <p:nvSpPr>
          <p:cNvPr id="5" name="Slide Number Placeholder 4"/>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3747315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E388C-61A3-4855-A5C2-8C585E0D6C03}" type="datetime1">
              <a:rPr lang="en-IN" smtClean="0"/>
              <a:t>08-10-2023</a:t>
            </a:fld>
            <a:endParaRPr lang="en-IN"/>
          </a:p>
        </p:txBody>
      </p:sp>
      <p:sp>
        <p:nvSpPr>
          <p:cNvPr id="3" name="Footer Placeholder 2"/>
          <p:cNvSpPr>
            <a:spLocks noGrp="1"/>
          </p:cNvSpPr>
          <p:nvPr>
            <p:ph type="ftr" sz="quarter" idx="11"/>
          </p:nvPr>
        </p:nvSpPr>
        <p:spPr/>
        <p:txBody>
          <a:bodyPr/>
          <a:lstStyle/>
          <a:p>
            <a:r>
              <a:rPr lang="en-IN"/>
              <a:t>ECS 303  -   U OF R -  PRIYANKA JHANJI</a:t>
            </a:r>
          </a:p>
        </p:txBody>
      </p:sp>
      <p:sp>
        <p:nvSpPr>
          <p:cNvPr id="4" name="Slide Number Placeholder 3"/>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123272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4168F4-2820-4E23-94C7-95FF9C347386}" type="datetime1">
              <a:rPr lang="en-IN" smtClean="0"/>
              <a:t>08-10-2023</a:t>
            </a:fld>
            <a:endParaRPr lang="en-IN"/>
          </a:p>
        </p:txBody>
      </p:sp>
      <p:sp>
        <p:nvSpPr>
          <p:cNvPr id="6" name="Footer Placeholder 5"/>
          <p:cNvSpPr>
            <a:spLocks noGrp="1"/>
          </p:cNvSpPr>
          <p:nvPr>
            <p:ph type="ftr" sz="quarter" idx="11"/>
          </p:nvPr>
        </p:nvSpPr>
        <p:spPr/>
        <p:txBody>
          <a:bodyPr/>
          <a:lstStyle/>
          <a:p>
            <a:r>
              <a:rPr lang="en-IN"/>
              <a:t>ECS 303  -   U OF R -  PRIYANKA JHANJI</a:t>
            </a:r>
          </a:p>
        </p:txBody>
      </p:sp>
      <p:sp>
        <p:nvSpPr>
          <p:cNvPr id="7" name="Slide Number Placeholder 6"/>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98003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53AE2D-2302-4874-8225-D38A1BB39BE4}" type="datetime1">
              <a:rPr lang="en-IN" smtClean="0"/>
              <a:t>08-10-2023</a:t>
            </a:fld>
            <a:endParaRPr lang="en-IN"/>
          </a:p>
        </p:txBody>
      </p:sp>
      <p:sp>
        <p:nvSpPr>
          <p:cNvPr id="6" name="Footer Placeholder 5"/>
          <p:cNvSpPr>
            <a:spLocks noGrp="1"/>
          </p:cNvSpPr>
          <p:nvPr>
            <p:ph type="ftr" sz="quarter" idx="11"/>
          </p:nvPr>
        </p:nvSpPr>
        <p:spPr/>
        <p:txBody>
          <a:bodyPr/>
          <a:lstStyle/>
          <a:p>
            <a:r>
              <a:rPr lang="en-IN"/>
              <a:t>ECS 303  -   U OF R -  PRIYANKA JHANJI</a:t>
            </a:r>
          </a:p>
        </p:txBody>
      </p:sp>
      <p:sp>
        <p:nvSpPr>
          <p:cNvPr id="7" name="Slide Number Placeholder 6"/>
          <p:cNvSpPr>
            <a:spLocks noGrp="1"/>
          </p:cNvSpPr>
          <p:nvPr>
            <p:ph type="sldNum" sz="quarter" idx="12"/>
          </p:nvPr>
        </p:nvSpPr>
        <p:spPr/>
        <p:txBody>
          <a:bodyPr/>
          <a:lstStyle/>
          <a:p>
            <a:fld id="{78EC0BED-BDAF-4E1F-9DD7-DCC8198D1B48}" type="slidenum">
              <a:rPr lang="en-IN" smtClean="0"/>
              <a:t>‹#›</a:t>
            </a:fld>
            <a:endParaRPr lang="en-IN"/>
          </a:p>
        </p:txBody>
      </p:sp>
    </p:spTree>
    <p:extLst>
      <p:ext uri="{BB962C8B-B14F-4D97-AF65-F5344CB8AC3E}">
        <p14:creationId xmlns:p14="http://schemas.microsoft.com/office/powerpoint/2010/main" val="759458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F7465D-DEC5-44ED-94B1-B05C50577334}" type="datetime1">
              <a:rPr lang="en-IN" smtClean="0"/>
              <a:t>08-10-2023</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IN"/>
              <a:t>ECS 303  -   U OF R -  PRIYANKA JHANJI</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EC0BED-BDAF-4E1F-9DD7-DCC8198D1B48}" type="slidenum">
              <a:rPr lang="en-IN" smtClean="0"/>
              <a:t>‹#›</a:t>
            </a:fld>
            <a:endParaRPr lang="en-IN"/>
          </a:p>
        </p:txBody>
      </p:sp>
    </p:spTree>
    <p:extLst>
      <p:ext uri="{BB962C8B-B14F-4D97-AF65-F5344CB8AC3E}">
        <p14:creationId xmlns:p14="http://schemas.microsoft.com/office/powerpoint/2010/main" val="25600217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youtu.be/hvhTYqKuj0I?si=7N2EsJFOfrYZloe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CB201-3980-2C2D-E013-4F9F94699843}"/>
              </a:ext>
            </a:extLst>
          </p:cNvPr>
          <p:cNvSpPr>
            <a:spLocks noGrp="1"/>
          </p:cNvSpPr>
          <p:nvPr>
            <p:ph type="title"/>
          </p:nvPr>
        </p:nvSpPr>
        <p:spPr>
          <a:xfrm>
            <a:off x="1973532" y="545306"/>
            <a:ext cx="8596668" cy="1320800"/>
          </a:xfrm>
        </p:spPr>
        <p:txBody>
          <a:bodyPr>
            <a:normAutofit fontScale="90000"/>
          </a:bodyPr>
          <a:lstStyle/>
          <a:p>
            <a:pPr algn="ctr"/>
            <a:br>
              <a:rPr lang="en-US" dirty="0"/>
            </a:br>
            <a:r>
              <a:rPr lang="en-US" b="1" dirty="0">
                <a:latin typeface="Arial" panose="020B0604020202020204" pitchFamily="34" charset="0"/>
                <a:cs typeface="Arial" panose="020B0604020202020204" pitchFamily="34" charset="0"/>
              </a:rPr>
              <a:t>GENDER &amp; SEXUALITIES </a:t>
            </a:r>
            <a:br>
              <a:rPr lang="en-US" dirty="0"/>
            </a:br>
            <a:r>
              <a:rPr lang="en-US" sz="2200" dirty="0">
                <a:latin typeface="Arial" panose="020B0604020202020204" pitchFamily="34" charset="0"/>
                <a:cs typeface="Arial" panose="020B0604020202020204" pitchFamily="34" charset="0"/>
              </a:rPr>
              <a:t>INTERDISCIPLINARY PLANNING</a:t>
            </a:r>
            <a:br>
              <a:rPr lang="en-IN" dirty="0">
                <a:latin typeface="Arial" panose="020B0604020202020204" pitchFamily="34" charset="0"/>
                <a:cs typeface="Arial" panose="020B0604020202020204" pitchFamily="34" charset="0"/>
              </a:rPr>
            </a:br>
            <a:endParaRPr lang="en-IN" dirty="0">
              <a:latin typeface="Arial" panose="020B0604020202020204" pitchFamily="34" charset="0"/>
              <a:cs typeface="Arial" panose="020B0604020202020204" pitchFamily="34" charset="0"/>
            </a:endParaRPr>
          </a:p>
        </p:txBody>
      </p:sp>
      <p:pic>
        <p:nvPicPr>
          <p:cNvPr id="9" name="Content Placeholder 8">
            <a:extLst>
              <a:ext uri="{FF2B5EF4-FFF2-40B4-BE49-F238E27FC236}">
                <a16:creationId xmlns:a16="http://schemas.microsoft.com/office/drawing/2014/main" id="{47642D8F-E047-7B2A-169A-53F353C0B6A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63699" y="2219275"/>
            <a:ext cx="9216335" cy="3433019"/>
          </a:xfrm>
        </p:spPr>
      </p:pic>
      <p:sp>
        <p:nvSpPr>
          <p:cNvPr id="10" name="Footer Placeholder 9">
            <a:extLst>
              <a:ext uri="{FF2B5EF4-FFF2-40B4-BE49-F238E27FC236}">
                <a16:creationId xmlns:a16="http://schemas.microsoft.com/office/drawing/2014/main" id="{4014F6F9-5FEF-65B8-3B83-9BC0A816CC3D}"/>
              </a:ext>
            </a:extLst>
          </p:cNvPr>
          <p:cNvSpPr>
            <a:spLocks noGrp="1"/>
          </p:cNvSpPr>
          <p:nvPr>
            <p:ph type="ftr" sz="quarter" idx="11"/>
          </p:nvPr>
        </p:nvSpPr>
        <p:spPr>
          <a:xfrm>
            <a:off x="-1906840" y="6182538"/>
            <a:ext cx="6297612" cy="365125"/>
          </a:xfrm>
        </p:spPr>
        <p:txBody>
          <a:bodyPr/>
          <a:lstStyle/>
          <a:p>
            <a:r>
              <a:rPr lang="en-IN"/>
              <a:t>ECS 303  -   U OF R -  PRIYANKA JHANJI</a:t>
            </a:r>
          </a:p>
        </p:txBody>
      </p:sp>
      <p:sp>
        <p:nvSpPr>
          <p:cNvPr id="11" name="Slide Number Placeholder 10">
            <a:extLst>
              <a:ext uri="{FF2B5EF4-FFF2-40B4-BE49-F238E27FC236}">
                <a16:creationId xmlns:a16="http://schemas.microsoft.com/office/drawing/2014/main" id="{DB119C8E-A987-D71E-24A3-EC9A96A1B35A}"/>
              </a:ext>
            </a:extLst>
          </p:cNvPr>
          <p:cNvSpPr>
            <a:spLocks noGrp="1"/>
          </p:cNvSpPr>
          <p:nvPr>
            <p:ph type="sldNum" sz="quarter" idx="12"/>
          </p:nvPr>
        </p:nvSpPr>
        <p:spPr/>
        <p:txBody>
          <a:bodyPr/>
          <a:lstStyle/>
          <a:p>
            <a:fld id="{78EC0BED-BDAF-4E1F-9DD7-DCC8198D1B48}" type="slidenum">
              <a:rPr lang="en-IN" smtClean="0"/>
              <a:t>1</a:t>
            </a:fld>
            <a:endParaRPr lang="en-IN"/>
          </a:p>
        </p:txBody>
      </p:sp>
    </p:spTree>
    <p:extLst>
      <p:ext uri="{BB962C8B-B14F-4D97-AF65-F5344CB8AC3E}">
        <p14:creationId xmlns:p14="http://schemas.microsoft.com/office/powerpoint/2010/main" val="2384017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CB15F-31A6-EDDF-C7DA-99E2A6B72320}"/>
              </a:ext>
            </a:extLst>
          </p:cNvPr>
          <p:cNvSpPr>
            <a:spLocks noGrp="1"/>
          </p:cNvSpPr>
          <p:nvPr>
            <p:ph type="title"/>
          </p:nvPr>
        </p:nvSpPr>
        <p:spPr>
          <a:xfrm>
            <a:off x="677334" y="609600"/>
            <a:ext cx="8596668" cy="675861"/>
          </a:xfrm>
        </p:spPr>
        <p:txBody>
          <a:bodyPr/>
          <a:lstStyle/>
          <a:p>
            <a:r>
              <a:rPr lang="en-US" b="1" dirty="0">
                <a:latin typeface="Arial" panose="020B0604020202020204" pitchFamily="34" charset="0"/>
                <a:cs typeface="Arial" panose="020B0604020202020204" pitchFamily="34" charset="0"/>
              </a:rPr>
              <a:t>Introduction</a:t>
            </a:r>
            <a:endParaRPr lang="en-IN"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6E2BC01-BBBC-6DDF-A61A-B0153D79BE15}"/>
              </a:ext>
            </a:extLst>
          </p:cNvPr>
          <p:cNvSpPr>
            <a:spLocks noGrp="1"/>
          </p:cNvSpPr>
          <p:nvPr>
            <p:ph idx="1"/>
          </p:nvPr>
        </p:nvSpPr>
        <p:spPr>
          <a:xfrm>
            <a:off x="677334" y="1630017"/>
            <a:ext cx="8596668" cy="4411345"/>
          </a:xfrm>
        </p:spPr>
        <p:txBody>
          <a:bodyPr/>
          <a:lstStyle/>
          <a:p>
            <a:pPr marL="0" indent="0" algn="l">
              <a:buNone/>
            </a:pPr>
            <a:r>
              <a:rPr lang="en-US" b="1" i="0" dirty="0">
                <a:solidFill>
                  <a:srgbClr val="374151"/>
                </a:solidFill>
                <a:effectLst/>
                <a:latin typeface="Arial" panose="020B0604020202020204" pitchFamily="34" charset="0"/>
                <a:cs typeface="Arial" panose="020B0604020202020204" pitchFamily="34" charset="0"/>
              </a:rPr>
              <a:t>Gender and Sexualities </a:t>
            </a:r>
          </a:p>
          <a:p>
            <a:pPr marL="0" indent="0" algn="l">
              <a:buNone/>
            </a:pPr>
            <a:endParaRPr lang="en-US" b="1" i="0" dirty="0">
              <a:solidFill>
                <a:srgbClr val="374151"/>
              </a:solidFill>
              <a:effectLst/>
              <a:latin typeface="Arial" panose="020B0604020202020204" pitchFamily="34" charset="0"/>
              <a:cs typeface="Arial" panose="020B0604020202020204" pitchFamily="34" charset="0"/>
            </a:endParaRPr>
          </a:p>
          <a:p>
            <a:pPr marL="0" indent="0" algn="l">
              <a:buNone/>
            </a:pPr>
            <a:r>
              <a:rPr lang="en-US" b="1" i="0" dirty="0">
                <a:effectLst/>
                <a:latin typeface="Arial" panose="020B0604020202020204" pitchFamily="34" charset="0"/>
                <a:cs typeface="Arial" panose="020B0604020202020204" pitchFamily="34" charset="0"/>
              </a:rPr>
              <a:t>Gender</a:t>
            </a:r>
            <a:r>
              <a:rPr lang="en-US" b="0" i="0" dirty="0">
                <a:solidFill>
                  <a:srgbClr val="374151"/>
                </a:solidFill>
                <a:effectLst/>
                <a:latin typeface="Arial" panose="020B0604020202020204" pitchFamily="34" charset="0"/>
                <a:cs typeface="Arial" panose="020B0604020202020204" pitchFamily="34" charset="0"/>
              </a:rPr>
              <a:t> is all about how people feel on the inside and express themselves on the outside. It's not just about being a boy or a girl. Someone may feel like a boy, a girl or both, neither, or something else entirely. It’s important to understand that gender is not the same as biological sex, which is determined by physical and genetic characteristics. It can be seen from different angles like Identity, Spectrum, and expressions.</a:t>
            </a:r>
          </a:p>
          <a:p>
            <a:pPr marL="0" indent="0" algn="l">
              <a:buNone/>
            </a:pPr>
            <a:endParaRPr lang="en-US" b="0" i="0" dirty="0">
              <a:solidFill>
                <a:srgbClr val="374151"/>
              </a:solidFill>
              <a:effectLst/>
              <a:latin typeface="Arial" panose="020B0604020202020204" pitchFamily="34" charset="0"/>
              <a:cs typeface="Arial" panose="020B0604020202020204" pitchFamily="34" charset="0"/>
            </a:endParaRPr>
          </a:p>
          <a:p>
            <a:pPr marL="0" indent="0" algn="l">
              <a:buNone/>
            </a:pPr>
            <a:r>
              <a:rPr lang="en-US" b="1" i="0" dirty="0">
                <a:effectLst/>
                <a:latin typeface="Arial" panose="020B0604020202020204" pitchFamily="34" charset="0"/>
                <a:cs typeface="Arial" panose="020B0604020202020204" pitchFamily="34" charset="0"/>
              </a:rPr>
              <a:t>Sexualities</a:t>
            </a:r>
            <a:r>
              <a:rPr lang="en-US" b="0" i="0" dirty="0">
                <a:solidFill>
                  <a:srgbClr val="374151"/>
                </a:solidFill>
                <a:effectLst/>
                <a:latin typeface="Arial" panose="020B0604020202020204" pitchFamily="34" charset="0"/>
                <a:cs typeface="Arial" panose="020B0604020202020204" pitchFamily="34" charset="0"/>
              </a:rPr>
              <a:t> include a wide range of sexual alignments and attractions that persons may experience. Sexual orientation/alignment refers to a person’s emotional, romantic, and sexual attraction to others. In simple words, It's like having a crush, but it can be on boys, girls, or anyone else, depending on who you are.</a:t>
            </a:r>
          </a:p>
          <a:p>
            <a:pPr marL="0" indent="0">
              <a:buNone/>
            </a:pPr>
            <a:endParaRPr lang="en-IN" dirty="0"/>
          </a:p>
        </p:txBody>
      </p:sp>
      <p:sp>
        <p:nvSpPr>
          <p:cNvPr id="4" name="Footer Placeholder 3">
            <a:extLst>
              <a:ext uri="{FF2B5EF4-FFF2-40B4-BE49-F238E27FC236}">
                <a16:creationId xmlns:a16="http://schemas.microsoft.com/office/drawing/2014/main" id="{71046202-A210-1129-BE06-A8EC28251E12}"/>
              </a:ext>
            </a:extLst>
          </p:cNvPr>
          <p:cNvSpPr>
            <a:spLocks noGrp="1"/>
          </p:cNvSpPr>
          <p:nvPr>
            <p:ph type="ftr" sz="quarter" idx="11"/>
          </p:nvPr>
        </p:nvSpPr>
        <p:spPr/>
        <p:txBody>
          <a:bodyPr/>
          <a:lstStyle/>
          <a:p>
            <a:r>
              <a:rPr lang="en-IN"/>
              <a:t>ECS 303  -   U OF R -  PRIYANKA JHANJI</a:t>
            </a:r>
          </a:p>
        </p:txBody>
      </p:sp>
      <p:sp>
        <p:nvSpPr>
          <p:cNvPr id="5" name="Slide Number Placeholder 4">
            <a:extLst>
              <a:ext uri="{FF2B5EF4-FFF2-40B4-BE49-F238E27FC236}">
                <a16:creationId xmlns:a16="http://schemas.microsoft.com/office/drawing/2014/main" id="{8D97F368-1BD5-6B5F-B4C0-5B89A1C51C7E}"/>
              </a:ext>
            </a:extLst>
          </p:cNvPr>
          <p:cNvSpPr>
            <a:spLocks noGrp="1"/>
          </p:cNvSpPr>
          <p:nvPr>
            <p:ph type="sldNum" sz="quarter" idx="12"/>
          </p:nvPr>
        </p:nvSpPr>
        <p:spPr/>
        <p:txBody>
          <a:bodyPr/>
          <a:lstStyle/>
          <a:p>
            <a:fld id="{78EC0BED-BDAF-4E1F-9DD7-DCC8198D1B48}" type="slidenum">
              <a:rPr lang="en-IN" smtClean="0"/>
              <a:t>2</a:t>
            </a:fld>
            <a:endParaRPr lang="en-IN"/>
          </a:p>
        </p:txBody>
      </p:sp>
    </p:spTree>
    <p:extLst>
      <p:ext uri="{BB962C8B-B14F-4D97-AF65-F5344CB8AC3E}">
        <p14:creationId xmlns:p14="http://schemas.microsoft.com/office/powerpoint/2010/main" val="2791258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D97B0-A51D-F965-052A-F9731B4230D2}"/>
              </a:ext>
            </a:extLst>
          </p:cNvPr>
          <p:cNvSpPr>
            <a:spLocks noGrp="1"/>
          </p:cNvSpPr>
          <p:nvPr>
            <p:ph type="title"/>
          </p:nvPr>
        </p:nvSpPr>
        <p:spPr/>
        <p:txBody>
          <a:bodyPr/>
          <a:lstStyle/>
          <a:p>
            <a:r>
              <a:rPr lang="en-US" dirty="0"/>
              <a:t>Importance of topic</a:t>
            </a:r>
            <a:endParaRPr lang="en-IN" dirty="0"/>
          </a:p>
        </p:txBody>
      </p:sp>
      <p:sp>
        <p:nvSpPr>
          <p:cNvPr id="3" name="Content Placeholder 2">
            <a:extLst>
              <a:ext uri="{FF2B5EF4-FFF2-40B4-BE49-F238E27FC236}">
                <a16:creationId xmlns:a16="http://schemas.microsoft.com/office/drawing/2014/main" id="{854EB928-DDBE-EB40-D812-33F5CE143ED0}"/>
              </a:ext>
            </a:extLst>
          </p:cNvPr>
          <p:cNvSpPr>
            <a:spLocks noGrp="1"/>
          </p:cNvSpPr>
          <p:nvPr>
            <p:ph idx="1"/>
          </p:nvPr>
        </p:nvSpPr>
        <p:spPr>
          <a:xfrm>
            <a:off x="677333" y="1325217"/>
            <a:ext cx="9129275" cy="4716145"/>
          </a:xfrm>
        </p:spPr>
        <p:txBody>
          <a:bodyPr>
            <a:normAutofit/>
          </a:bodyPr>
          <a:lstStyle/>
          <a:p>
            <a:pPr algn="just"/>
            <a:r>
              <a:rPr lang="en-US" dirty="0">
                <a:latin typeface="Arial" panose="020B0604020202020204" pitchFamily="34" charset="0"/>
                <a:cs typeface="Arial" panose="020B0604020202020204" pitchFamily="34" charset="0"/>
              </a:rPr>
              <a:t>Learning about gender and sexuality is like discovering that people can be different in many ways, and that's totally fine. It helps us be nice and not tease others because of who they are or who they like, just like not making fun of someone for liking a different color. Understanding our own feelings and what makes us happy makes us feel good, like finishing a puzzle and being proud of it. Sometimes, our friends might have questions, and when we know about these things, we can be good friends and help them feel better. It also helps us be really good friends to everyone, no matter who they are or who they like, which is like having a special superpower of kindness and acceptance. So, it's important to learn about these things because it keeps us safe, helps us be great friends, and makes the world a kind place for everyone.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None/>
            </a:pPr>
            <a:endParaRPr lang="en-IN" dirty="0"/>
          </a:p>
        </p:txBody>
      </p:sp>
      <p:sp>
        <p:nvSpPr>
          <p:cNvPr id="7" name="Footer Placeholder 6">
            <a:extLst>
              <a:ext uri="{FF2B5EF4-FFF2-40B4-BE49-F238E27FC236}">
                <a16:creationId xmlns:a16="http://schemas.microsoft.com/office/drawing/2014/main" id="{A21F9783-5C1B-A0CA-73D0-E5BE1FCE3CE9}"/>
              </a:ext>
            </a:extLst>
          </p:cNvPr>
          <p:cNvSpPr>
            <a:spLocks noGrp="1"/>
          </p:cNvSpPr>
          <p:nvPr>
            <p:ph type="ftr" sz="quarter" idx="11"/>
          </p:nvPr>
        </p:nvSpPr>
        <p:spPr/>
        <p:txBody>
          <a:bodyPr/>
          <a:lstStyle/>
          <a:p>
            <a:r>
              <a:rPr lang="en-IN"/>
              <a:t>ECS 303  -   U OF R -  PRIYANKA JHANJI</a:t>
            </a:r>
          </a:p>
        </p:txBody>
      </p:sp>
      <p:sp>
        <p:nvSpPr>
          <p:cNvPr id="8" name="Slide Number Placeholder 7">
            <a:extLst>
              <a:ext uri="{FF2B5EF4-FFF2-40B4-BE49-F238E27FC236}">
                <a16:creationId xmlns:a16="http://schemas.microsoft.com/office/drawing/2014/main" id="{8A85E9D7-FD47-E00E-03CA-FE92693FF1C5}"/>
              </a:ext>
            </a:extLst>
          </p:cNvPr>
          <p:cNvSpPr>
            <a:spLocks noGrp="1"/>
          </p:cNvSpPr>
          <p:nvPr>
            <p:ph type="sldNum" sz="quarter" idx="12"/>
          </p:nvPr>
        </p:nvSpPr>
        <p:spPr/>
        <p:txBody>
          <a:bodyPr/>
          <a:lstStyle/>
          <a:p>
            <a:fld id="{78EC0BED-BDAF-4E1F-9DD7-DCC8198D1B48}" type="slidenum">
              <a:rPr lang="en-IN" smtClean="0"/>
              <a:t>3</a:t>
            </a:fld>
            <a:endParaRPr lang="en-IN"/>
          </a:p>
        </p:txBody>
      </p:sp>
    </p:spTree>
    <p:extLst>
      <p:ext uri="{BB962C8B-B14F-4D97-AF65-F5344CB8AC3E}">
        <p14:creationId xmlns:p14="http://schemas.microsoft.com/office/powerpoint/2010/main" val="2330201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47E38-22DD-C46F-2F32-0E37F3DD6244}"/>
              </a:ext>
            </a:extLst>
          </p:cNvPr>
          <p:cNvSpPr>
            <a:spLocks noGrp="1"/>
          </p:cNvSpPr>
          <p:nvPr>
            <p:ph type="title"/>
          </p:nvPr>
        </p:nvSpPr>
        <p:spPr/>
        <p:txBody>
          <a:bodyPr/>
          <a:lstStyle/>
          <a:p>
            <a:r>
              <a:rPr lang="en-US" dirty="0"/>
              <a:t>Video </a:t>
            </a:r>
            <a:endParaRPr lang="en-IN" dirty="0"/>
          </a:p>
        </p:txBody>
      </p:sp>
      <p:sp>
        <p:nvSpPr>
          <p:cNvPr id="3" name="Content Placeholder 2">
            <a:extLst>
              <a:ext uri="{FF2B5EF4-FFF2-40B4-BE49-F238E27FC236}">
                <a16:creationId xmlns:a16="http://schemas.microsoft.com/office/drawing/2014/main" id="{A2831F50-C33F-D51F-1AE2-2CE0D16696A7}"/>
              </a:ext>
            </a:extLst>
          </p:cNvPr>
          <p:cNvSpPr>
            <a:spLocks noGrp="1"/>
          </p:cNvSpPr>
          <p:nvPr>
            <p:ph idx="1"/>
          </p:nvPr>
        </p:nvSpPr>
        <p:spPr>
          <a:xfrm>
            <a:off x="783351" y="2160589"/>
            <a:ext cx="8596668" cy="3880773"/>
          </a:xfrm>
        </p:spPr>
        <p:txBody>
          <a:bodyPr/>
          <a:lstStyle/>
          <a:p>
            <a:r>
              <a:rPr lang="en-US" b="1" i="0" dirty="0">
                <a:solidFill>
                  <a:srgbClr val="0F0F0F"/>
                </a:solidFill>
                <a:effectLst/>
                <a:latin typeface="YouTube Sans"/>
                <a:hlinkClick r:id="rId2"/>
              </a:rPr>
              <a:t>Let's Talk about Bodies, Gender and Sexual identity through a video</a:t>
            </a:r>
            <a:endParaRPr lang="en-US" b="1" i="0" dirty="0">
              <a:solidFill>
                <a:srgbClr val="0F0F0F"/>
              </a:solidFill>
              <a:effectLst/>
              <a:latin typeface="YouTube Sans"/>
            </a:endParaRPr>
          </a:p>
        </p:txBody>
      </p:sp>
      <p:sp>
        <p:nvSpPr>
          <p:cNvPr id="4" name="Footer Placeholder 3">
            <a:extLst>
              <a:ext uri="{FF2B5EF4-FFF2-40B4-BE49-F238E27FC236}">
                <a16:creationId xmlns:a16="http://schemas.microsoft.com/office/drawing/2014/main" id="{7955972B-E062-983A-DE6B-0E1C81538B8B}"/>
              </a:ext>
            </a:extLst>
          </p:cNvPr>
          <p:cNvSpPr>
            <a:spLocks noGrp="1"/>
          </p:cNvSpPr>
          <p:nvPr>
            <p:ph type="ftr" sz="quarter" idx="11"/>
          </p:nvPr>
        </p:nvSpPr>
        <p:spPr/>
        <p:txBody>
          <a:bodyPr/>
          <a:lstStyle/>
          <a:p>
            <a:r>
              <a:rPr lang="en-IN"/>
              <a:t>ECS 303  -   U OF R -  PRIYANKA JHANJI</a:t>
            </a:r>
          </a:p>
        </p:txBody>
      </p:sp>
      <p:sp>
        <p:nvSpPr>
          <p:cNvPr id="5" name="Slide Number Placeholder 4">
            <a:extLst>
              <a:ext uri="{FF2B5EF4-FFF2-40B4-BE49-F238E27FC236}">
                <a16:creationId xmlns:a16="http://schemas.microsoft.com/office/drawing/2014/main" id="{CF3CD339-CB5D-C9ED-7C80-82376E564CEC}"/>
              </a:ext>
            </a:extLst>
          </p:cNvPr>
          <p:cNvSpPr>
            <a:spLocks noGrp="1"/>
          </p:cNvSpPr>
          <p:nvPr>
            <p:ph type="sldNum" sz="quarter" idx="12"/>
          </p:nvPr>
        </p:nvSpPr>
        <p:spPr/>
        <p:txBody>
          <a:bodyPr/>
          <a:lstStyle/>
          <a:p>
            <a:fld id="{78EC0BED-BDAF-4E1F-9DD7-DCC8198D1B48}" type="slidenum">
              <a:rPr lang="en-IN" smtClean="0"/>
              <a:t>4</a:t>
            </a:fld>
            <a:endParaRPr lang="en-IN"/>
          </a:p>
        </p:txBody>
      </p:sp>
    </p:spTree>
    <p:extLst>
      <p:ext uri="{BB962C8B-B14F-4D97-AF65-F5344CB8AC3E}">
        <p14:creationId xmlns:p14="http://schemas.microsoft.com/office/powerpoint/2010/main" val="2251149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9E4B7-9D4A-7EE6-CC43-09462AB084C8}"/>
              </a:ext>
            </a:extLst>
          </p:cNvPr>
          <p:cNvSpPr>
            <a:spLocks noGrp="1"/>
          </p:cNvSpPr>
          <p:nvPr>
            <p:ph type="title"/>
          </p:nvPr>
        </p:nvSpPr>
        <p:spPr>
          <a:xfrm>
            <a:off x="677333" y="609600"/>
            <a:ext cx="9288301" cy="993913"/>
          </a:xfrm>
        </p:spPr>
        <p:txBody>
          <a:bodyPr>
            <a:normAutofit fontScale="90000"/>
          </a:bodyPr>
          <a:lstStyle/>
          <a:p>
            <a:r>
              <a:rPr lang="en-IN" sz="2100" b="1" kern="100" dirty="0">
                <a:effectLst/>
                <a:latin typeface="Arial" panose="020B0604020202020204" pitchFamily="34" charset="0"/>
                <a:ea typeface="Calibri" panose="020F0502020204030204" pitchFamily="34" charset="0"/>
                <a:cs typeface="Arial" panose="020B0604020202020204" pitchFamily="34" charset="0"/>
              </a:rPr>
              <a:t>How might you enact gender equity during your pre-internship field experience? Sketch out some practical ways that you could practice gender equity and gender-friendly pedagogies as a teacher.</a:t>
            </a:r>
            <a:br>
              <a:rPr lang="en-IN"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C1723653-D42A-5F16-57D3-9C046D417EFD}"/>
              </a:ext>
            </a:extLst>
          </p:cNvPr>
          <p:cNvSpPr>
            <a:spLocks noGrp="1"/>
          </p:cNvSpPr>
          <p:nvPr>
            <p:ph idx="1"/>
          </p:nvPr>
        </p:nvSpPr>
        <p:spPr>
          <a:xfrm>
            <a:off x="677334" y="1603513"/>
            <a:ext cx="9288300" cy="4437849"/>
          </a:xfrm>
        </p:spPr>
        <p:txBody>
          <a:bodyPr>
            <a:noAutofit/>
          </a:bodyPr>
          <a:lstStyle/>
          <a:p>
            <a:pPr marL="0" indent="0">
              <a:lnSpc>
                <a:spcPct val="107000"/>
              </a:lnSpc>
              <a:spcAft>
                <a:spcPts val="800"/>
              </a:spcAft>
              <a:buNone/>
            </a:pPr>
            <a:r>
              <a:rPr lang="en-IN" sz="1700" kern="100" dirty="0">
                <a:effectLst/>
                <a:latin typeface="Arial" panose="020B0604020202020204" pitchFamily="34" charset="0"/>
                <a:ea typeface="Calibri" panose="020F0502020204030204" pitchFamily="34" charset="0"/>
                <a:cs typeface="Arial" panose="020B0604020202020204" pitchFamily="34" charset="0"/>
              </a:rPr>
              <a:t>During my internship, I can promote gender equity by actively supporting and encouraging equal opportunities for all individuals, regardless of their gender. This can include advocating for inclusive policies, fostering a respectful and inclusive work environment, and actively participating in initiatives or discussions that promote gender equality. It's important to create a supportive and empowering atmosphere where everyone's contributions are valued and respected.</a:t>
            </a:r>
          </a:p>
          <a:p>
            <a:pPr marL="0" indent="0">
              <a:lnSpc>
                <a:spcPct val="107000"/>
              </a:lnSpc>
              <a:spcAft>
                <a:spcPts val="800"/>
              </a:spcAft>
              <a:buNone/>
            </a:pPr>
            <a:r>
              <a:rPr lang="en-IN" sz="1700" kern="100" dirty="0">
                <a:effectLst/>
                <a:latin typeface="Arial" panose="020B0604020202020204" pitchFamily="34" charset="0"/>
                <a:ea typeface="Calibri" panose="020F0502020204030204" pitchFamily="34" charset="0"/>
                <a:cs typeface="Arial" panose="020B0604020202020204" pitchFamily="34" charset="0"/>
              </a:rPr>
              <a:t>I think below are the practical ways to practice gender equity and promote gender-friendly pedagogies as a teacher:</a:t>
            </a:r>
          </a:p>
          <a:p>
            <a:pPr marL="342900" lvl="0" indent="-342900">
              <a:lnSpc>
                <a:spcPct val="107000"/>
              </a:lnSpc>
              <a:buFont typeface="+mj-lt"/>
              <a:buAutoNum type="arabicPeriod"/>
            </a:pPr>
            <a:r>
              <a:rPr lang="en-IN" sz="1700" kern="100" dirty="0">
                <a:effectLst/>
                <a:latin typeface="Arial" panose="020B0604020202020204" pitchFamily="34" charset="0"/>
                <a:ea typeface="Calibri" panose="020F0502020204030204" pitchFamily="34" charset="0"/>
                <a:cs typeface="Arial" panose="020B0604020202020204" pitchFamily="34" charset="0"/>
              </a:rPr>
              <a:t>I will use language that includes everyone, avoiding gender stereotypes. Instead of saying "boys and girls," use phrases like "everyone/students" or address students by their names.</a:t>
            </a:r>
          </a:p>
          <a:p>
            <a:pPr marL="342900" lvl="0" indent="-342900">
              <a:lnSpc>
                <a:spcPct val="107000"/>
              </a:lnSpc>
              <a:buFont typeface="+mj-lt"/>
              <a:buAutoNum type="arabicPeriod"/>
            </a:pPr>
            <a:r>
              <a:rPr lang="en-IN" sz="1700" kern="100" dirty="0">
                <a:effectLst/>
                <a:latin typeface="Arial" panose="020B0604020202020204" pitchFamily="34" charset="0"/>
                <a:ea typeface="Calibri" panose="020F0502020204030204" pitchFamily="34" charset="0"/>
                <a:cs typeface="Arial" panose="020B0604020202020204" pitchFamily="34" charset="0"/>
              </a:rPr>
              <a:t>I will encourage all students, regardless of their gender, to actively participate in class discussions and activities. I will also make sure that everyone has an opportunity to share their thoughts and ideas.</a:t>
            </a:r>
          </a:p>
          <a:p>
            <a:pPr marL="342900" lvl="0" indent="-342900">
              <a:lnSpc>
                <a:spcPct val="107000"/>
              </a:lnSpc>
              <a:buFont typeface="+mj-lt"/>
              <a:buAutoNum type="arabicPeriod"/>
            </a:pPr>
            <a:r>
              <a:rPr lang="en-IN" sz="1700" kern="100" dirty="0">
                <a:effectLst/>
                <a:latin typeface="Arial" panose="020B0604020202020204" pitchFamily="34" charset="0"/>
                <a:ea typeface="Calibri" panose="020F0502020204030204" pitchFamily="34" charset="0"/>
                <a:cs typeface="Arial" panose="020B0604020202020204" pitchFamily="34" charset="0"/>
              </a:rPr>
              <a:t>I will incorporate diverse perspectives and voices in my teaching materials and lessons. Will carefully choose books and examples that reflect the experiences of all genders and cultures.</a:t>
            </a:r>
          </a:p>
        </p:txBody>
      </p:sp>
      <p:sp>
        <p:nvSpPr>
          <p:cNvPr id="4" name="Footer Placeholder 3">
            <a:extLst>
              <a:ext uri="{FF2B5EF4-FFF2-40B4-BE49-F238E27FC236}">
                <a16:creationId xmlns:a16="http://schemas.microsoft.com/office/drawing/2014/main" id="{C87F3081-A0DF-E22D-CE93-CBC7B38B021E}"/>
              </a:ext>
            </a:extLst>
          </p:cNvPr>
          <p:cNvSpPr>
            <a:spLocks noGrp="1"/>
          </p:cNvSpPr>
          <p:nvPr>
            <p:ph type="ftr" sz="quarter" idx="11"/>
          </p:nvPr>
        </p:nvSpPr>
        <p:spPr/>
        <p:txBody>
          <a:bodyPr/>
          <a:lstStyle/>
          <a:p>
            <a:r>
              <a:rPr lang="en-IN"/>
              <a:t>ECS 303  -   U OF R -  PRIYANKA JHANJI</a:t>
            </a:r>
          </a:p>
        </p:txBody>
      </p:sp>
      <p:sp>
        <p:nvSpPr>
          <p:cNvPr id="5" name="Slide Number Placeholder 4">
            <a:extLst>
              <a:ext uri="{FF2B5EF4-FFF2-40B4-BE49-F238E27FC236}">
                <a16:creationId xmlns:a16="http://schemas.microsoft.com/office/drawing/2014/main" id="{C070DB58-85A8-5FA7-8A4A-B367F06F0C11}"/>
              </a:ext>
            </a:extLst>
          </p:cNvPr>
          <p:cNvSpPr>
            <a:spLocks noGrp="1"/>
          </p:cNvSpPr>
          <p:nvPr>
            <p:ph type="sldNum" sz="quarter" idx="12"/>
          </p:nvPr>
        </p:nvSpPr>
        <p:spPr/>
        <p:txBody>
          <a:bodyPr/>
          <a:lstStyle/>
          <a:p>
            <a:fld id="{78EC0BED-BDAF-4E1F-9DD7-DCC8198D1B48}" type="slidenum">
              <a:rPr lang="en-IN" smtClean="0"/>
              <a:t>5</a:t>
            </a:fld>
            <a:endParaRPr lang="en-IN"/>
          </a:p>
        </p:txBody>
      </p:sp>
    </p:spTree>
    <p:extLst>
      <p:ext uri="{BB962C8B-B14F-4D97-AF65-F5344CB8AC3E}">
        <p14:creationId xmlns:p14="http://schemas.microsoft.com/office/powerpoint/2010/main" val="140597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50903E-E71D-7E1C-BA85-8C80DA1AD906}"/>
              </a:ext>
            </a:extLst>
          </p:cNvPr>
          <p:cNvSpPr>
            <a:spLocks noGrp="1"/>
          </p:cNvSpPr>
          <p:nvPr>
            <p:ph idx="1"/>
          </p:nvPr>
        </p:nvSpPr>
        <p:spPr>
          <a:xfrm>
            <a:off x="770100" y="570328"/>
            <a:ext cx="9116022" cy="5870229"/>
          </a:xfrm>
        </p:spPr>
        <p:txBody>
          <a:bodyPr>
            <a:normAutofit/>
          </a:bodyPr>
          <a:lstStyle/>
          <a:p>
            <a:pPr marL="0" lvl="0" indent="0">
              <a:lnSpc>
                <a:spcPct val="107000"/>
              </a:lnSpc>
              <a:buNone/>
            </a:pPr>
            <a:r>
              <a:rPr lang="en-IN" kern="100" dirty="0">
                <a:effectLst/>
                <a:latin typeface="Arial" panose="020B0604020202020204" pitchFamily="34" charset="0"/>
                <a:ea typeface="Calibri" panose="020F0502020204030204" pitchFamily="34" charset="0"/>
                <a:cs typeface="Arial" panose="020B0604020202020204" pitchFamily="34" charset="0"/>
              </a:rPr>
              <a:t>4. I’ll try to </a:t>
            </a:r>
            <a:r>
              <a:rPr lang="en-IN" kern="100" dirty="0" err="1">
                <a:effectLst/>
                <a:latin typeface="Arial" panose="020B0604020202020204" pitchFamily="34" charset="0"/>
                <a:ea typeface="Calibri" panose="020F0502020204030204" pitchFamily="34" charset="0"/>
                <a:cs typeface="Arial" panose="020B0604020202020204" pitchFamily="34" charset="0"/>
              </a:rPr>
              <a:t>treate</a:t>
            </a:r>
            <a:r>
              <a:rPr lang="en-IN" kern="100" dirty="0">
                <a:effectLst/>
                <a:latin typeface="Arial" panose="020B0604020202020204" pitchFamily="34" charset="0"/>
                <a:ea typeface="Calibri" panose="020F0502020204030204" pitchFamily="34" charset="0"/>
                <a:cs typeface="Arial" panose="020B0604020202020204" pitchFamily="34" charset="0"/>
              </a:rPr>
              <a:t> a safe and respectful space for open discussions about gender-related topics. Will boost up students to ask questions and share their thoughts, fostering understanding and empathy among peers.</a:t>
            </a:r>
          </a:p>
          <a:p>
            <a:pPr marL="0" lvl="0" indent="0">
              <a:lnSpc>
                <a:spcPct val="107000"/>
              </a:lnSpc>
              <a:buNone/>
            </a:pPr>
            <a:r>
              <a:rPr lang="en-IN" kern="100" dirty="0">
                <a:effectLst/>
                <a:latin typeface="Arial" panose="020B0604020202020204" pitchFamily="34" charset="0"/>
                <a:ea typeface="Calibri" panose="020F0502020204030204" pitchFamily="34" charset="0"/>
                <a:cs typeface="Arial" panose="020B0604020202020204" pitchFamily="34" charset="0"/>
              </a:rPr>
              <a:t>5. To provide equal opportunities for all students to take on leadership roles in the classroom and check that leadership positions are not gender-biased.</a:t>
            </a:r>
          </a:p>
          <a:p>
            <a:pPr marL="0" lvl="0" indent="0">
              <a:lnSpc>
                <a:spcPct val="107000"/>
              </a:lnSpc>
              <a:buNone/>
            </a:pPr>
            <a:r>
              <a:rPr lang="en-IN" kern="100" dirty="0">
                <a:latin typeface="Arial" panose="020B0604020202020204" pitchFamily="34" charset="0"/>
                <a:ea typeface="Calibri" panose="020F0502020204030204" pitchFamily="34" charset="0"/>
                <a:cs typeface="Arial" panose="020B0604020202020204" pitchFamily="34" charset="0"/>
              </a:rPr>
              <a:t>6. </a:t>
            </a:r>
            <a:r>
              <a:rPr lang="en-IN" kern="100" dirty="0">
                <a:effectLst/>
                <a:latin typeface="Arial" panose="020B0604020202020204" pitchFamily="34" charset="0"/>
                <a:ea typeface="Calibri" panose="020F0502020204030204" pitchFamily="34" charset="0"/>
                <a:cs typeface="Arial" panose="020B0604020202020204" pitchFamily="34" charset="0"/>
              </a:rPr>
              <a:t>I’ll Promptly address teasing, bullying, or exclusion based on gender.</a:t>
            </a:r>
          </a:p>
          <a:p>
            <a:pPr marL="0" lvl="0" indent="0">
              <a:lnSpc>
                <a:spcPct val="107000"/>
              </a:lnSpc>
              <a:buNone/>
            </a:pPr>
            <a:r>
              <a:rPr lang="en-IN" kern="100" dirty="0">
                <a:effectLst/>
                <a:latin typeface="Arial" panose="020B0604020202020204" pitchFamily="34" charset="0"/>
                <a:ea typeface="Calibri" panose="020F0502020204030204" pitchFamily="34" charset="0"/>
                <a:cs typeface="Arial" panose="020B0604020202020204" pitchFamily="34" charset="0"/>
              </a:rPr>
              <a:t>7. </a:t>
            </a:r>
            <a:r>
              <a:rPr lang="en-IN" kern="100" dirty="0">
                <a:latin typeface="Arial" panose="020B0604020202020204" pitchFamily="34" charset="0"/>
                <a:ea typeface="Calibri" panose="020F0502020204030204" pitchFamily="34" charset="0"/>
                <a:cs typeface="Arial" panose="020B0604020202020204" pitchFamily="34" charset="0"/>
              </a:rPr>
              <a:t>W</a:t>
            </a:r>
            <a:r>
              <a:rPr lang="en-IN" kern="100" dirty="0">
                <a:effectLst/>
                <a:latin typeface="Arial" panose="020B0604020202020204" pitchFamily="34" charset="0"/>
                <a:ea typeface="Calibri" panose="020F0502020204030204" pitchFamily="34" charset="0"/>
                <a:cs typeface="Arial" panose="020B0604020202020204" pitchFamily="34" charset="0"/>
              </a:rPr>
              <a:t>ill advocate about gender-neutral bathrooms and facilities to accommodate all students comfortably in my school.</a:t>
            </a:r>
          </a:p>
          <a:p>
            <a:pPr marL="0" lvl="0" indent="0">
              <a:lnSpc>
                <a:spcPct val="107000"/>
              </a:lnSpc>
              <a:buNone/>
            </a:pPr>
            <a:r>
              <a:rPr lang="en-IN" kern="100" dirty="0">
                <a:effectLst/>
                <a:latin typeface="Arial" panose="020B0604020202020204" pitchFamily="34" charset="0"/>
                <a:ea typeface="Calibri" panose="020F0502020204030204" pitchFamily="34" charset="0"/>
                <a:cs typeface="Arial" panose="020B0604020202020204" pitchFamily="34" charset="0"/>
              </a:rPr>
              <a:t>8. will create a classroom atmosphere where everyone's contributions are valued and respected. </a:t>
            </a:r>
          </a:p>
          <a:p>
            <a:pPr marL="0" lvl="0" indent="0">
              <a:lnSpc>
                <a:spcPct val="107000"/>
              </a:lnSpc>
              <a:buNone/>
            </a:pPr>
            <a:r>
              <a:rPr lang="en-IN" kern="100" dirty="0">
                <a:effectLst/>
                <a:latin typeface="Arial" panose="020B0604020202020204" pitchFamily="34" charset="0"/>
                <a:ea typeface="Calibri" panose="020F0502020204030204" pitchFamily="34" charset="0"/>
                <a:cs typeface="Arial" panose="020B0604020202020204" pitchFamily="34" charset="0"/>
              </a:rPr>
              <a:t>9. I will continuously educate myself on gender equity and gender-friendly teaching practices through workshops, training, and resources.</a:t>
            </a:r>
          </a:p>
          <a:p>
            <a:pPr marL="0" lvl="0" indent="0">
              <a:lnSpc>
                <a:spcPct val="107000"/>
              </a:lnSpc>
              <a:buNone/>
            </a:pPr>
            <a:r>
              <a:rPr lang="en-IN" kern="100" dirty="0">
                <a:effectLst/>
                <a:latin typeface="Arial" panose="020B0604020202020204" pitchFamily="34" charset="0"/>
                <a:ea typeface="Calibri" panose="020F0502020204030204" pitchFamily="34" charset="0"/>
                <a:cs typeface="Arial" panose="020B0604020202020204" pitchFamily="34" charset="0"/>
              </a:rPr>
              <a:t>10. Will work on highlighting teamwork, collaboration, and cooperation over competition based on gender amongst my students.</a:t>
            </a:r>
          </a:p>
          <a:p>
            <a:pPr marL="0" lvl="0" indent="0">
              <a:lnSpc>
                <a:spcPct val="107000"/>
              </a:lnSpc>
              <a:spcAft>
                <a:spcPts val="800"/>
              </a:spcAft>
              <a:buNone/>
            </a:pPr>
            <a:r>
              <a:rPr lang="en-IN" kern="100" dirty="0">
                <a:effectLst/>
                <a:latin typeface="Arial" panose="020B0604020202020204" pitchFamily="34" charset="0"/>
                <a:ea typeface="Calibri" panose="020F0502020204030204" pitchFamily="34" charset="0"/>
                <a:cs typeface="Arial" panose="020B0604020202020204" pitchFamily="34" charset="0"/>
              </a:rPr>
              <a:t>11. Will do storytelling and will share stories and examples of individuals who have defied gender stereotypes and achieved success in various fields to inspire all students.</a:t>
            </a:r>
          </a:p>
          <a:p>
            <a:endParaRPr lang="en-IN" dirty="0"/>
          </a:p>
        </p:txBody>
      </p:sp>
      <p:sp>
        <p:nvSpPr>
          <p:cNvPr id="4" name="Footer Placeholder 3">
            <a:extLst>
              <a:ext uri="{FF2B5EF4-FFF2-40B4-BE49-F238E27FC236}">
                <a16:creationId xmlns:a16="http://schemas.microsoft.com/office/drawing/2014/main" id="{386D3E3E-5461-1502-D40F-3A7B03BDCE53}"/>
              </a:ext>
            </a:extLst>
          </p:cNvPr>
          <p:cNvSpPr>
            <a:spLocks noGrp="1"/>
          </p:cNvSpPr>
          <p:nvPr>
            <p:ph type="ftr" sz="quarter" idx="11"/>
          </p:nvPr>
        </p:nvSpPr>
        <p:spPr/>
        <p:txBody>
          <a:bodyPr/>
          <a:lstStyle/>
          <a:p>
            <a:r>
              <a:rPr lang="en-IN"/>
              <a:t>ECS 303  -   U OF R -  PRIYANKA JHANJI</a:t>
            </a:r>
          </a:p>
        </p:txBody>
      </p:sp>
      <p:sp>
        <p:nvSpPr>
          <p:cNvPr id="5" name="Slide Number Placeholder 4">
            <a:extLst>
              <a:ext uri="{FF2B5EF4-FFF2-40B4-BE49-F238E27FC236}">
                <a16:creationId xmlns:a16="http://schemas.microsoft.com/office/drawing/2014/main" id="{DFB24AC3-5A6D-386E-67C4-01AD71825E8D}"/>
              </a:ext>
            </a:extLst>
          </p:cNvPr>
          <p:cNvSpPr>
            <a:spLocks noGrp="1"/>
          </p:cNvSpPr>
          <p:nvPr>
            <p:ph type="sldNum" sz="quarter" idx="12"/>
          </p:nvPr>
        </p:nvSpPr>
        <p:spPr/>
        <p:txBody>
          <a:bodyPr/>
          <a:lstStyle/>
          <a:p>
            <a:fld id="{78EC0BED-BDAF-4E1F-9DD7-DCC8198D1B48}" type="slidenum">
              <a:rPr lang="en-IN" smtClean="0"/>
              <a:t>6</a:t>
            </a:fld>
            <a:endParaRPr lang="en-IN"/>
          </a:p>
        </p:txBody>
      </p:sp>
    </p:spTree>
    <p:extLst>
      <p:ext uri="{BB962C8B-B14F-4D97-AF65-F5344CB8AC3E}">
        <p14:creationId xmlns:p14="http://schemas.microsoft.com/office/powerpoint/2010/main" val="779081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46848-66C5-5AEC-8A18-361D1E9B5A52}"/>
              </a:ext>
            </a:extLst>
          </p:cNvPr>
          <p:cNvSpPr>
            <a:spLocks noGrp="1"/>
          </p:cNvSpPr>
          <p:nvPr>
            <p:ph type="title"/>
          </p:nvPr>
        </p:nvSpPr>
        <p:spPr>
          <a:xfrm>
            <a:off x="677333" y="609600"/>
            <a:ext cx="8983501" cy="1192696"/>
          </a:xfrm>
        </p:spPr>
        <p:txBody>
          <a:bodyPr>
            <a:normAutofit fontScale="90000"/>
          </a:bodyPr>
          <a:lstStyle/>
          <a:p>
            <a:r>
              <a:rPr lang="en-IN" sz="2200" kern="100" dirty="0">
                <a:effectLst/>
                <a:latin typeface="Arial" panose="020B0604020202020204" pitchFamily="34" charset="0"/>
                <a:ea typeface="Calibri" panose="020F0502020204030204" pitchFamily="34" charset="0"/>
                <a:cs typeface="Arial" panose="020B0604020202020204" pitchFamily="34" charset="0"/>
              </a:rPr>
              <a:t>How does the information about creating gender-friendly classrooms affect what you believe about teaching and learning (i.e. the purposes of education)?</a:t>
            </a:r>
            <a:br>
              <a:rPr lang="en-IN" sz="2000" kern="100" dirty="0">
                <a:effectLst/>
                <a:latin typeface="Calibri" panose="020F0502020204030204" pitchFamily="34" charset="0"/>
                <a:ea typeface="Calibri" panose="020F0502020204030204" pitchFamily="34" charset="0"/>
                <a:cs typeface="Times New Roman" panose="02020603050405020304" pitchFamily="18" charset="0"/>
              </a:rPr>
            </a:br>
            <a:endParaRPr lang="en-IN" sz="2000" dirty="0"/>
          </a:p>
        </p:txBody>
      </p:sp>
      <p:sp>
        <p:nvSpPr>
          <p:cNvPr id="3" name="Content Placeholder 2">
            <a:extLst>
              <a:ext uri="{FF2B5EF4-FFF2-40B4-BE49-F238E27FC236}">
                <a16:creationId xmlns:a16="http://schemas.microsoft.com/office/drawing/2014/main" id="{A3595D0B-CF95-55C0-A51F-3E74B39F57FC}"/>
              </a:ext>
            </a:extLst>
          </p:cNvPr>
          <p:cNvSpPr>
            <a:spLocks noGrp="1"/>
          </p:cNvSpPr>
          <p:nvPr>
            <p:ph idx="1"/>
          </p:nvPr>
        </p:nvSpPr>
        <p:spPr/>
        <p:txBody>
          <a:bodyPr/>
          <a:lstStyle/>
          <a:p>
            <a:pPr marL="0" indent="0">
              <a:lnSpc>
                <a:spcPct val="107000"/>
              </a:lnSpc>
              <a:spcAft>
                <a:spcPts val="800"/>
              </a:spcAft>
              <a:buNone/>
            </a:pPr>
            <a:r>
              <a:rPr lang="en-IN" sz="1800" kern="100" dirty="0">
                <a:effectLst/>
                <a:latin typeface="Arial" panose="020B0604020202020204" pitchFamily="34" charset="0"/>
                <a:ea typeface="Calibri" panose="020F0502020204030204" pitchFamily="34" charset="0"/>
                <a:cs typeface="Arial" panose="020B0604020202020204" pitchFamily="34" charset="0"/>
              </a:rPr>
              <a:t>Creating classrooms where everyone should feel safe and respected, no matter if they are a boy, girl, or something else. It teaches us to be kind to others who might be different from us, like understanding that some kids might like different things or dress differently, and that's totally okay. It helps us learn better because we're not worried about being treated unfairly. When we learn about these things in school, it helps us to be better friends, learn more, and grow up to be good, respectful people / person in the world. So, making classrooms that are friendly to all genders is a great way to make education better for everyone. Welcoming every student should be the approach keeping an inclusive classroom.</a:t>
            </a:r>
          </a:p>
        </p:txBody>
      </p:sp>
      <p:sp>
        <p:nvSpPr>
          <p:cNvPr id="4" name="Footer Placeholder 3">
            <a:extLst>
              <a:ext uri="{FF2B5EF4-FFF2-40B4-BE49-F238E27FC236}">
                <a16:creationId xmlns:a16="http://schemas.microsoft.com/office/drawing/2014/main" id="{C3B50B8A-DAC1-6C17-C39C-9391572ED8A2}"/>
              </a:ext>
            </a:extLst>
          </p:cNvPr>
          <p:cNvSpPr>
            <a:spLocks noGrp="1"/>
          </p:cNvSpPr>
          <p:nvPr>
            <p:ph type="ftr" sz="quarter" idx="11"/>
          </p:nvPr>
        </p:nvSpPr>
        <p:spPr/>
        <p:txBody>
          <a:bodyPr/>
          <a:lstStyle/>
          <a:p>
            <a:r>
              <a:rPr lang="en-IN"/>
              <a:t>ECS 303  -   U OF R -  PRIYANKA JHANJI</a:t>
            </a:r>
          </a:p>
        </p:txBody>
      </p:sp>
      <p:sp>
        <p:nvSpPr>
          <p:cNvPr id="5" name="Slide Number Placeholder 4">
            <a:extLst>
              <a:ext uri="{FF2B5EF4-FFF2-40B4-BE49-F238E27FC236}">
                <a16:creationId xmlns:a16="http://schemas.microsoft.com/office/drawing/2014/main" id="{7CEC064B-3735-DD2B-7067-2631BF739817}"/>
              </a:ext>
            </a:extLst>
          </p:cNvPr>
          <p:cNvSpPr>
            <a:spLocks noGrp="1"/>
          </p:cNvSpPr>
          <p:nvPr>
            <p:ph type="sldNum" sz="quarter" idx="12"/>
          </p:nvPr>
        </p:nvSpPr>
        <p:spPr/>
        <p:txBody>
          <a:bodyPr/>
          <a:lstStyle/>
          <a:p>
            <a:fld id="{78EC0BED-BDAF-4E1F-9DD7-DCC8198D1B48}" type="slidenum">
              <a:rPr lang="en-IN" smtClean="0"/>
              <a:t>7</a:t>
            </a:fld>
            <a:endParaRPr lang="en-IN"/>
          </a:p>
        </p:txBody>
      </p:sp>
    </p:spTree>
    <p:extLst>
      <p:ext uri="{BB962C8B-B14F-4D97-AF65-F5344CB8AC3E}">
        <p14:creationId xmlns:p14="http://schemas.microsoft.com/office/powerpoint/2010/main" val="2898799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C719B-03CF-90BB-179F-45BB4FBE2B17}"/>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Q’s by Guests</a:t>
            </a:r>
            <a:endParaRPr lang="en-IN"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1136FC0-3F4A-23AA-BC8A-435774659C80}"/>
              </a:ext>
            </a:extLst>
          </p:cNvPr>
          <p:cNvSpPr>
            <a:spLocks noGrp="1"/>
          </p:cNvSpPr>
          <p:nvPr>
            <p:ph idx="1"/>
          </p:nvPr>
        </p:nvSpPr>
        <p:spPr>
          <a:xfrm>
            <a:off x="836360" y="1603998"/>
            <a:ext cx="8596668" cy="3880773"/>
          </a:xfrm>
        </p:spPr>
        <p:txBody>
          <a:bodyPr>
            <a:normAutofit lnSpcReduction="10000"/>
          </a:bodyPr>
          <a:lstStyle/>
          <a:p>
            <a:pPr>
              <a:lnSpc>
                <a:spcPct val="115000"/>
              </a:lnSpc>
              <a:spcAft>
                <a:spcPts val="1000"/>
              </a:spcAft>
            </a:pPr>
            <a:r>
              <a:rPr lang="en-US" b="1" dirty="0">
                <a:latin typeface="Arial" panose="020B0604020202020204" pitchFamily="34" charset="0"/>
                <a:cs typeface="Arial" panose="020B0604020202020204" pitchFamily="34" charset="0"/>
              </a:rPr>
              <a:t>Aziza</a:t>
            </a:r>
            <a:r>
              <a:rPr lang="en-US" dirty="0">
                <a:latin typeface="Arial" panose="020B0604020202020204" pitchFamily="34" charset="0"/>
                <a:cs typeface="Arial" panose="020B0604020202020204" pitchFamily="34" charset="0"/>
              </a:rPr>
              <a:t> – </a:t>
            </a:r>
            <a:r>
              <a:rPr lang="en-CA" sz="1800" dirty="0">
                <a:effectLst/>
                <a:latin typeface="Arial" panose="020B0604020202020204" pitchFamily="34" charset="0"/>
                <a:ea typeface="Times New Roman" panose="02020603050405020304" pitchFamily="18" charset="0"/>
                <a:cs typeface="Arial" panose="020B0604020202020204" pitchFamily="34" charset="0"/>
              </a:rPr>
              <a:t>What are the challenges faced by transgender and gender-nonconforming individuals in society? How can educators and institutions promote inclusivity and support for LGBTQ2?</a:t>
            </a:r>
          </a:p>
          <a:p>
            <a:pPr>
              <a:lnSpc>
                <a:spcPct val="115000"/>
              </a:lnSpc>
              <a:spcAft>
                <a:spcPts val="1000"/>
              </a:spcAft>
            </a:pPr>
            <a:r>
              <a:rPr lang="en-US" b="1" dirty="0">
                <a:latin typeface="Arial" panose="020B0604020202020204" pitchFamily="34" charset="0"/>
                <a:cs typeface="Arial" panose="020B0604020202020204" pitchFamily="34" charset="0"/>
              </a:rPr>
              <a:t>Khushbu</a:t>
            </a:r>
            <a:r>
              <a:rPr lang="en-US" dirty="0">
                <a:latin typeface="Arial" panose="020B0604020202020204" pitchFamily="34" charset="0"/>
                <a:cs typeface="Arial" panose="020B0604020202020204" pitchFamily="34" charset="0"/>
              </a:rPr>
              <a:t> </a:t>
            </a:r>
            <a:r>
              <a:rPr lang="en-CA" sz="1800" dirty="0">
                <a:effectLst/>
                <a:latin typeface="Arial" panose="020B0604020202020204" pitchFamily="34" charset="0"/>
                <a:ea typeface="Calibri" panose="020F0502020204030204" pitchFamily="34" charset="0"/>
                <a:cs typeface="Arial" panose="020B0604020202020204" pitchFamily="34" charset="0"/>
              </a:rPr>
              <a:t>- What kind of gender based barriers exist in the school premises which could impact student learning and what can be the ways to eliminate these barriers?</a:t>
            </a:r>
          </a:p>
          <a:p>
            <a:pPr>
              <a:lnSpc>
                <a:spcPct val="115000"/>
              </a:lnSpc>
              <a:spcAft>
                <a:spcPts val="1000"/>
              </a:spcAft>
            </a:pPr>
            <a:r>
              <a:rPr lang="en-CA" b="1" dirty="0">
                <a:latin typeface="Arial" panose="020B0604020202020204" pitchFamily="34" charset="0"/>
                <a:ea typeface="Calibri" panose="020F0502020204030204" pitchFamily="34" charset="0"/>
                <a:cs typeface="Arial" panose="020B0604020202020204" pitchFamily="34" charset="0"/>
              </a:rPr>
              <a:t>Blue</a:t>
            </a:r>
            <a:r>
              <a:rPr lang="en-CA" dirty="0">
                <a:latin typeface="Arial" panose="020B0604020202020204" pitchFamily="34" charset="0"/>
                <a:ea typeface="Calibri" panose="020F0502020204030204" pitchFamily="34" charset="0"/>
                <a:cs typeface="Arial" panose="020B0604020202020204" pitchFamily="34" charset="0"/>
              </a:rPr>
              <a:t> - </a:t>
            </a:r>
            <a:r>
              <a:rPr lang="en-US" dirty="0">
                <a:latin typeface="Arial" panose="020B0604020202020204" pitchFamily="34" charset="0"/>
                <a:ea typeface="Calibri" panose="020F0502020204030204" pitchFamily="34" charset="0"/>
                <a:cs typeface="Arial" panose="020B0604020202020204" pitchFamily="34" charset="0"/>
              </a:rPr>
              <a:t>What is your opinion as a future educator in Saskatchewan on policy requiring students under 16 years old to seek parental consent before changing their pronouns or preferred first names in a school setting? Furthermore, could this be hindering gender and sexuality in Saskatchewan schools? </a:t>
            </a:r>
            <a:endParaRPr lang="en-IN" sz="1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IN" dirty="0"/>
          </a:p>
        </p:txBody>
      </p:sp>
      <p:sp>
        <p:nvSpPr>
          <p:cNvPr id="4" name="Footer Placeholder 3">
            <a:extLst>
              <a:ext uri="{FF2B5EF4-FFF2-40B4-BE49-F238E27FC236}">
                <a16:creationId xmlns:a16="http://schemas.microsoft.com/office/drawing/2014/main" id="{EEE9FBE1-F4F6-A4B0-0A06-8B593D447A9F}"/>
              </a:ext>
            </a:extLst>
          </p:cNvPr>
          <p:cNvSpPr>
            <a:spLocks noGrp="1"/>
          </p:cNvSpPr>
          <p:nvPr>
            <p:ph type="ftr" sz="quarter" idx="11"/>
          </p:nvPr>
        </p:nvSpPr>
        <p:spPr/>
        <p:txBody>
          <a:bodyPr/>
          <a:lstStyle/>
          <a:p>
            <a:r>
              <a:rPr lang="en-IN"/>
              <a:t>ECS 303  -   U OF R -  PRIYANKA JHANJI</a:t>
            </a:r>
          </a:p>
        </p:txBody>
      </p:sp>
      <p:sp>
        <p:nvSpPr>
          <p:cNvPr id="5" name="Slide Number Placeholder 4">
            <a:extLst>
              <a:ext uri="{FF2B5EF4-FFF2-40B4-BE49-F238E27FC236}">
                <a16:creationId xmlns:a16="http://schemas.microsoft.com/office/drawing/2014/main" id="{1EEE2BEF-8885-8B3C-F395-68A749B53589}"/>
              </a:ext>
            </a:extLst>
          </p:cNvPr>
          <p:cNvSpPr>
            <a:spLocks noGrp="1"/>
          </p:cNvSpPr>
          <p:nvPr>
            <p:ph type="sldNum" sz="quarter" idx="12"/>
          </p:nvPr>
        </p:nvSpPr>
        <p:spPr/>
        <p:txBody>
          <a:bodyPr/>
          <a:lstStyle/>
          <a:p>
            <a:fld id="{78EC0BED-BDAF-4E1F-9DD7-DCC8198D1B48}" type="slidenum">
              <a:rPr lang="en-IN" smtClean="0"/>
              <a:t>8</a:t>
            </a:fld>
            <a:endParaRPr lang="en-IN"/>
          </a:p>
        </p:txBody>
      </p:sp>
    </p:spTree>
    <p:extLst>
      <p:ext uri="{BB962C8B-B14F-4D97-AF65-F5344CB8AC3E}">
        <p14:creationId xmlns:p14="http://schemas.microsoft.com/office/powerpoint/2010/main" val="21271512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487</TotalTime>
  <Words>1104</Words>
  <Application>Microsoft Office PowerPoint</Application>
  <PresentationFormat>Widescreen</PresentationFormat>
  <Paragraphs>55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Trebuchet MS</vt:lpstr>
      <vt:lpstr>Wingdings 3</vt:lpstr>
      <vt:lpstr>YouTube Sans</vt:lpstr>
      <vt:lpstr>Facet</vt:lpstr>
      <vt:lpstr> GENDER &amp; SEXUALITIES  INTERDISCIPLINARY PLANNING </vt:lpstr>
      <vt:lpstr>Introduction</vt:lpstr>
      <vt:lpstr>Importance of topic</vt:lpstr>
      <vt:lpstr>Video </vt:lpstr>
      <vt:lpstr>How might you enact gender equity during your pre-internship field experience? Sketch out some practical ways that you could practice gender equity and gender-friendly pedagogies as a teacher. </vt:lpstr>
      <vt:lpstr>PowerPoint Presentation</vt:lpstr>
      <vt:lpstr>How does the information about creating gender-friendly classrooms affect what you believe about teaching and learning (i.e. the purposes of education)? </vt:lpstr>
      <vt:lpstr>Q’s by Guests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GENDER &amp; SEXUALITIES  INTERDISCIPLINARY PLANNING CONT. </dc:title>
  <dc:creator>Digant kumar</dc:creator>
  <cp:lastModifiedBy>Digant kumar</cp:lastModifiedBy>
  <cp:revision>9</cp:revision>
  <dcterms:created xsi:type="dcterms:W3CDTF">2023-10-01T22:00:48Z</dcterms:created>
  <dcterms:modified xsi:type="dcterms:W3CDTF">2023-10-08T14:46:11Z</dcterms:modified>
</cp:coreProperties>
</file>