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61" r:id="rId5"/>
    <p:sldId id="259" r:id="rId6"/>
    <p:sldId id="263" r:id="rId7"/>
    <p:sldId id="260" r:id="rId8"/>
    <p:sldId id="262" r:id="rId9"/>
    <p:sldId id="264" r:id="rId10"/>
    <p:sldId id="267"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312" autoAdjust="0"/>
  </p:normalViewPr>
  <p:slideViewPr>
    <p:cSldViewPr snapToGrid="0">
      <p:cViewPr varScale="1">
        <p:scale>
          <a:sx n="87" d="100"/>
          <a:sy n="87" d="100"/>
        </p:scale>
        <p:origin x="43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333FE-6C65-46B6-8C9C-53DEBB6D50DC}" type="datetimeFigureOut">
              <a:rPr lang="en-CA" smtClean="0"/>
              <a:t>2019-04-10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BAD54-708B-4C5B-BA9E-DC0E78EDA666}" type="slidenum">
              <a:rPr lang="en-CA" smtClean="0"/>
              <a:t>‹#›</a:t>
            </a:fld>
            <a:endParaRPr lang="en-CA"/>
          </a:p>
        </p:txBody>
      </p:sp>
    </p:spTree>
    <p:extLst>
      <p:ext uri="{BB962C8B-B14F-4D97-AF65-F5344CB8AC3E}">
        <p14:creationId xmlns:p14="http://schemas.microsoft.com/office/powerpoint/2010/main" val="116166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talyst.org/research/women-in-male-dominated-industries-and-occupations/" TargetMode="External"/><Relationship Id="rId7" Type="http://schemas.openxmlformats.org/officeDocument/2006/relationships/hyperlink" Target="http://www.inquiriesjournal.com/articles/587/the-medias-sexualization-of-female-athletes-a-bad-call-for-the-modern-gam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theatlantic.com/entertainment/archive/2015/06/women-and-sports-world-cup-soccer/395231/" TargetMode="External"/><Relationship Id="rId5" Type="http://schemas.openxmlformats.org/officeDocument/2006/relationships/hyperlink" Target="https://www.catalyst.org/research/women-in-government/" TargetMode="External"/><Relationship Id="rId4" Type="http://schemas.openxmlformats.org/officeDocument/2006/relationships/hyperlink" Target="https://www.bwjp.org/our-work/topics/military-sexual-assult.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Upon</a:t>
            </a:r>
            <a:r>
              <a:rPr lang="en-CA" baseline="0" dirty="0" smtClean="0"/>
              <a:t> first hearing about the Passion Project, I immediately knew this was the topic I wanted to do my project on. However, I was a little unsure of how it could be connected to the curriculum and whether it was even something that was possible to bring into a middle years classroom. So my focus became on gender equality and where it fits into a middle years classroom.</a:t>
            </a:r>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1</a:t>
            </a:fld>
            <a:endParaRPr lang="en-CA"/>
          </a:p>
        </p:txBody>
      </p:sp>
    </p:spTree>
    <p:extLst>
      <p:ext uri="{BB962C8B-B14F-4D97-AF65-F5344CB8AC3E}">
        <p14:creationId xmlns:p14="http://schemas.microsoft.com/office/powerpoint/2010/main" val="39902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a:t>
            </a:r>
            <a:r>
              <a:rPr lang="en-CA" baseline="0" dirty="0" smtClean="0"/>
              <a:t> are just some of the resources I think may be helpful for teachers who want to make their classroom and place where gender equality is learned about and practiced!</a:t>
            </a:r>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10</a:t>
            </a:fld>
            <a:endParaRPr lang="en-CA"/>
          </a:p>
        </p:txBody>
      </p:sp>
    </p:spTree>
    <p:extLst>
      <p:ext uri="{BB962C8B-B14F-4D97-AF65-F5344CB8AC3E}">
        <p14:creationId xmlns:p14="http://schemas.microsoft.com/office/powerpoint/2010/main" val="383778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a:t>
            </a:r>
            <a:r>
              <a:rPr lang="en-CA" baseline="0" dirty="0" smtClean="0"/>
              <a:t> continue to think about this topic quite regularly and I hope I can apply this passion into a classroom and give young women the confidence they need to put themselves into positions that are male dominated and to instill a great amount of respect and acceptance in boys who will welcome these females into their spaces. Gender equality should never be a way to compare and divide genders, rather learn about and cooperate together to make our world a </a:t>
            </a:r>
            <a:r>
              <a:rPr lang="en-CA" baseline="0" smtClean="0"/>
              <a:t>better place. </a:t>
            </a:r>
            <a:endParaRPr lang="en-CA"/>
          </a:p>
        </p:txBody>
      </p:sp>
      <p:sp>
        <p:nvSpPr>
          <p:cNvPr id="4" name="Slide Number Placeholder 3"/>
          <p:cNvSpPr>
            <a:spLocks noGrp="1"/>
          </p:cNvSpPr>
          <p:nvPr>
            <p:ph type="sldNum" sz="quarter" idx="10"/>
          </p:nvPr>
        </p:nvSpPr>
        <p:spPr/>
        <p:txBody>
          <a:bodyPr/>
          <a:lstStyle/>
          <a:p>
            <a:fld id="{099BAD54-708B-4C5B-BA9E-DC0E78EDA666}" type="slidenum">
              <a:rPr lang="en-CA" smtClean="0"/>
              <a:t>11</a:t>
            </a:fld>
            <a:endParaRPr lang="en-CA"/>
          </a:p>
        </p:txBody>
      </p:sp>
    </p:spTree>
    <p:extLst>
      <p:ext uri="{BB962C8B-B14F-4D97-AF65-F5344CB8AC3E}">
        <p14:creationId xmlns:p14="http://schemas.microsoft.com/office/powerpoint/2010/main" val="109323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I’ve discovered</a:t>
            </a:r>
            <a:r>
              <a:rPr lang="en-CA" baseline="0" dirty="0" smtClean="0"/>
              <a:t> that there is a broad range of topics that fit into this subject.</a:t>
            </a:r>
          </a:p>
          <a:p>
            <a:endParaRPr lang="en-CA" baseline="0" dirty="0" smtClean="0"/>
          </a:p>
          <a:p>
            <a:r>
              <a:rPr lang="en-CA" baseline="0" dirty="0" smtClean="0"/>
              <a:t>There is a very small representation of women in specific careers – some numbers can be found here:</a:t>
            </a:r>
          </a:p>
          <a:p>
            <a:r>
              <a:rPr lang="en-CA" baseline="0" dirty="0" smtClean="0"/>
              <a:t> </a:t>
            </a:r>
            <a:r>
              <a:rPr lang="en-CA" dirty="0" smtClean="0">
                <a:hlinkClick r:id="rId3"/>
              </a:rPr>
              <a:t>https://www.catalyst.org/research/women-in-male-dominated-industries-and-occupations/</a:t>
            </a:r>
            <a:endParaRPr lang="en-CA" dirty="0" smtClean="0"/>
          </a:p>
          <a:p>
            <a:endParaRPr lang="en-CA" dirty="0" smtClean="0"/>
          </a:p>
          <a:p>
            <a:r>
              <a:rPr lang="en-CA" dirty="0" smtClean="0"/>
              <a:t>The military</a:t>
            </a:r>
            <a:r>
              <a:rPr lang="en-CA" baseline="0" dirty="0" smtClean="0"/>
              <a:t> is known for mistreatment of female soldiers – 25% of women veterans have reported experiencing sexual assault</a:t>
            </a:r>
          </a:p>
          <a:p>
            <a:r>
              <a:rPr lang="en-CA" dirty="0" smtClean="0">
                <a:hlinkClick r:id="rId4"/>
              </a:rPr>
              <a:t>https://www.bwjp.org/our-work/topics/military-sexual-assult.html</a:t>
            </a:r>
            <a:endParaRPr lang="en-CA" dirty="0" smtClean="0"/>
          </a:p>
          <a:p>
            <a:endParaRPr lang="en-CA" dirty="0" smtClean="0"/>
          </a:p>
          <a:p>
            <a:r>
              <a:rPr lang="en-CA" dirty="0" smtClean="0"/>
              <a:t>A</a:t>
            </a:r>
            <a:r>
              <a:rPr lang="en-CA" baseline="0" dirty="0" smtClean="0"/>
              <a:t> little over ¼ of the members of the House of Commons are women</a:t>
            </a:r>
            <a:endParaRPr lang="en-CA" dirty="0" smtClean="0"/>
          </a:p>
          <a:p>
            <a:r>
              <a:rPr lang="en-CA" dirty="0" smtClean="0">
                <a:hlinkClick r:id="rId5"/>
              </a:rPr>
              <a:t>https://www.catalyst.org/research/women-in-government/</a:t>
            </a:r>
            <a:endParaRPr lang="en-CA" dirty="0" smtClean="0"/>
          </a:p>
          <a:p>
            <a:endParaRPr lang="en-CA" dirty="0" smtClean="0"/>
          </a:p>
          <a:p>
            <a:r>
              <a:rPr lang="en-CA" dirty="0" smtClean="0"/>
              <a:t>There</a:t>
            </a:r>
            <a:r>
              <a:rPr lang="en-CA" baseline="0" dirty="0" smtClean="0"/>
              <a:t> is a huge inequalities of the amount of coverage of female sports compared to their male counterparts . Female athletes often tend to be oversexualized and judged based on their appearance rather than their skills</a:t>
            </a:r>
          </a:p>
          <a:p>
            <a:r>
              <a:rPr lang="en-CA" dirty="0" smtClean="0">
                <a:hlinkClick r:id="rId6"/>
              </a:rPr>
              <a:t>https://www.theatlantic.com/entertainment/archive/2015/06/women-and-sports-world-cup-soccer/395231/</a:t>
            </a:r>
            <a:endParaRPr lang="en-CA" dirty="0" smtClean="0"/>
          </a:p>
          <a:p>
            <a:r>
              <a:rPr lang="en-CA" dirty="0" smtClean="0">
                <a:hlinkClick r:id="rId7"/>
              </a:rPr>
              <a:t>http://www.inquiriesjournal.com/articles/587/the-medias-sexualization-of-female-athletes-a-bad-call-for-the-modern-game</a:t>
            </a:r>
            <a:endParaRPr lang="en-CA" dirty="0" smtClean="0"/>
          </a:p>
          <a:p>
            <a:endParaRPr lang="en-CA" dirty="0" smtClean="0"/>
          </a:p>
          <a:p>
            <a:r>
              <a:rPr lang="en-CA" dirty="0" smtClean="0"/>
              <a:t>We have discussed</a:t>
            </a:r>
            <a:r>
              <a:rPr lang="en-CA" baseline="0" dirty="0" smtClean="0"/>
              <a:t> a lot in our math class how there is an underrepresentation of females entering and pursuing STEM education</a:t>
            </a:r>
          </a:p>
          <a:p>
            <a:endParaRPr lang="en-CA" baseline="0" dirty="0" smtClean="0"/>
          </a:p>
          <a:p>
            <a:r>
              <a:rPr lang="en-CA" baseline="0" dirty="0" smtClean="0"/>
              <a:t>Violence towards women and rape culture is still a huge issue in society</a:t>
            </a:r>
          </a:p>
          <a:p>
            <a:endParaRPr lang="en-CA" baseline="0" dirty="0" smtClean="0"/>
          </a:p>
          <a:p>
            <a:r>
              <a:rPr lang="en-CA" baseline="0" dirty="0" smtClean="0"/>
              <a:t>Powerful men in leadership roles have historically taken advantage of women who work for them/with them and has lead to the necessity of the #</a:t>
            </a:r>
            <a:r>
              <a:rPr lang="en-CA" baseline="0" dirty="0" err="1" smtClean="0"/>
              <a:t>MeToo</a:t>
            </a:r>
            <a:r>
              <a:rPr lang="en-CA" baseline="0" dirty="0" smtClean="0"/>
              <a:t> Movement</a:t>
            </a:r>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2</a:t>
            </a:fld>
            <a:endParaRPr lang="en-CA"/>
          </a:p>
        </p:txBody>
      </p:sp>
    </p:spTree>
    <p:extLst>
      <p:ext uri="{BB962C8B-B14F-4D97-AF65-F5344CB8AC3E}">
        <p14:creationId xmlns:p14="http://schemas.microsoft.com/office/powerpoint/2010/main" val="402134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work as a Wildland</a:t>
            </a:r>
            <a:r>
              <a:rPr lang="en-CA" baseline="0" dirty="0" smtClean="0"/>
              <a:t> Firefighter in the summer and have the opportunity to work with some fantastic people and be challenged regularly. I am one of very few women in this job. I would guess that in Saskatchewan there are probably between 5-10 females out of approximately 200 firefighters employed across the province. I am expected to do everything the males do and am treated the same as my coworkers and I appreciate that treatment.</a:t>
            </a:r>
          </a:p>
          <a:p>
            <a:endParaRPr lang="en-CA" baseline="0" dirty="0" smtClean="0"/>
          </a:p>
          <a:p>
            <a:r>
              <a:rPr lang="en-CA" baseline="0" dirty="0" smtClean="0"/>
              <a:t>I have two parents who have expected that both my sister and I to become independent and strong women. My mother is definitely a feminist and she is incredibly intelligent and known for her very in-control, high expectation mentality. She has been an incredible role model to watch and learn from throughout my life.</a:t>
            </a:r>
          </a:p>
          <a:p>
            <a:endParaRPr lang="en-CA" baseline="0" dirty="0" smtClean="0"/>
          </a:p>
          <a:p>
            <a:r>
              <a:rPr lang="en-CA" baseline="0" dirty="0" smtClean="0"/>
              <a:t>I have always dreamt of being a teacher. And what really drives me is to be a person in students life who cultivates confidence through encouragement to be strong and independent leaders (both male AND female)</a:t>
            </a:r>
          </a:p>
          <a:p>
            <a:endParaRPr lang="en-CA" baseline="0" dirty="0" smtClean="0"/>
          </a:p>
          <a:p>
            <a:r>
              <a:rPr lang="en-CA" baseline="0" dirty="0" smtClean="0"/>
              <a:t>What is often portrayed in media is so frustrating as a female to see. There are such restrictive expectations of what females need to look and act life.</a:t>
            </a:r>
          </a:p>
          <a:p>
            <a:endParaRPr lang="en-CA" baseline="0" dirty="0" smtClean="0"/>
          </a:p>
          <a:p>
            <a:r>
              <a:rPr lang="en-CA" baseline="0" dirty="0" smtClean="0"/>
              <a:t>In the US we have watched as male politicians cut funding for Planned Parenthood and make the abortions illegal in some states. These men sit around and make decisions about what women can or cannot do with their own bodies and think they know what is best. This does not work with my own beliefs and values and something that I hope can change.</a:t>
            </a:r>
          </a:p>
        </p:txBody>
      </p:sp>
      <p:sp>
        <p:nvSpPr>
          <p:cNvPr id="4" name="Slide Number Placeholder 3"/>
          <p:cNvSpPr>
            <a:spLocks noGrp="1"/>
          </p:cNvSpPr>
          <p:nvPr>
            <p:ph type="sldNum" sz="quarter" idx="10"/>
          </p:nvPr>
        </p:nvSpPr>
        <p:spPr/>
        <p:txBody>
          <a:bodyPr/>
          <a:lstStyle/>
          <a:p>
            <a:fld id="{099BAD54-708B-4C5B-BA9E-DC0E78EDA666}" type="slidenum">
              <a:rPr lang="en-CA" smtClean="0"/>
              <a:t>3</a:t>
            </a:fld>
            <a:endParaRPr lang="en-CA"/>
          </a:p>
        </p:txBody>
      </p:sp>
    </p:spTree>
    <p:extLst>
      <p:ext uri="{BB962C8B-B14F-4D97-AF65-F5344CB8AC3E}">
        <p14:creationId xmlns:p14="http://schemas.microsoft.com/office/powerpoint/2010/main" val="36584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Originally when first thinking about this topic, I came</a:t>
            </a:r>
            <a:r>
              <a:rPr lang="en-CA" baseline="0" dirty="0" smtClean="0"/>
              <a:t> up with some guiding questions that I thought would be good guiding questions to help me with my thinking. To be honest. I don’t think I answered a single one of these questions and they seemed nearly impossible to answer in one single assignment. I think some of these questions could be written on as an entire thesis. </a:t>
            </a:r>
          </a:p>
          <a:p>
            <a:r>
              <a:rPr lang="en-CA" baseline="0" dirty="0" smtClean="0"/>
              <a:t>The fascinating thing about Gender Equality is that it can be taken in so many directions and comes up in so many areas of our lives!</a:t>
            </a:r>
          </a:p>
          <a:p>
            <a:r>
              <a:rPr lang="en-CA" baseline="0" dirty="0" smtClean="0"/>
              <a:t>I think these guiding questions could be brought up in a classroom and investigated further to have some really incredible and meaningful conversations. I am fascinated to see what students can learn and think of when challenged to discuss uncomfortable and important topics.</a:t>
            </a:r>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4</a:t>
            </a:fld>
            <a:endParaRPr lang="en-CA"/>
          </a:p>
        </p:txBody>
      </p:sp>
    </p:spTree>
    <p:extLst>
      <p:ext uri="{BB962C8B-B14F-4D97-AF65-F5344CB8AC3E}">
        <p14:creationId xmlns:p14="http://schemas.microsoft.com/office/powerpoint/2010/main" val="366098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because gender equality is such a large and encompassing</a:t>
            </a:r>
            <a:r>
              <a:rPr lang="en-CA" baseline="0" dirty="0" smtClean="0"/>
              <a:t> topic, where do we even begin??</a:t>
            </a:r>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5</a:t>
            </a:fld>
            <a:endParaRPr lang="en-CA"/>
          </a:p>
        </p:txBody>
      </p:sp>
    </p:spTree>
    <p:extLst>
      <p:ext uri="{BB962C8B-B14F-4D97-AF65-F5344CB8AC3E}">
        <p14:creationId xmlns:p14="http://schemas.microsoft.com/office/powerpoint/2010/main" val="168264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My story is about las</a:t>
            </a:r>
            <a:r>
              <a:rPr lang="en-CA" baseline="0" dirty="0" smtClean="0"/>
              <a:t>t summer when I was in Ontario on an export for 2 weeks. I was put on a crew with men I had never met and their initial reaction was excitement to have a female because it meant they would have a cook. I kind of just laughed it off and thought they were just joking around. However when it came to the first night to eat supper, not a single male took initiative to make supper. I quickly realized this was in fact something they expected I would do because I was the only girl. Not only did I cook every meal, I cleaned the dishes in the lake after each meal. I woke up early before everyone and made breakfast and then when it was ready, I would wake them all up. They were all reliant on me to wake them up and have their meals ready. One evening I decided to test to see if they would cook for themselves if I didn’t do it… I waited until about 9pm and then finally asked, “You guys hungry” and they all got excited and said “Yes!” I was shocked and blown away that this was happening. It wasn’t that they told me I had to do it, it was just expected that I would do it. It was such a strange predicament and made me realize that gender stereotypes are still alive and well, despite the fact that I was doing the exact same amount of </a:t>
            </a:r>
            <a:r>
              <a:rPr lang="en-CA" baseline="0" dirty="0" err="1" smtClean="0"/>
              <a:t>labourous</a:t>
            </a:r>
            <a:r>
              <a:rPr lang="en-CA" baseline="0" dirty="0" smtClean="0"/>
              <a:t> work as the guys.</a:t>
            </a:r>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6</a:t>
            </a:fld>
            <a:endParaRPr lang="en-CA"/>
          </a:p>
        </p:txBody>
      </p:sp>
    </p:spTree>
    <p:extLst>
      <p:ext uri="{BB962C8B-B14F-4D97-AF65-F5344CB8AC3E}">
        <p14:creationId xmlns:p14="http://schemas.microsoft.com/office/powerpoint/2010/main" val="62562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was pleasantly surprised</a:t>
            </a:r>
            <a:r>
              <a:rPr lang="en-CA" baseline="0" dirty="0" smtClean="0"/>
              <a:t> to see how many outcomes can be connected to this topic. Every grade has a few social outcomes that work wonderfully.</a:t>
            </a:r>
          </a:p>
          <a:p>
            <a:endParaRPr lang="en-CA" dirty="0" smtClean="0"/>
          </a:p>
          <a:p>
            <a:r>
              <a:rPr lang="en-CA" dirty="0" smtClean="0"/>
              <a:t>The</a:t>
            </a:r>
            <a:r>
              <a:rPr lang="en-CA" baseline="0" dirty="0" smtClean="0"/>
              <a:t> lightbulb activity actually fits well with IN6.1 because it has students think about how certain beliefs and values they have about certain topics have been influenced by culture and the place they live. </a:t>
            </a:r>
          </a:p>
          <a:p>
            <a:endParaRPr lang="en-CA" baseline="0" dirty="0" smtClean="0"/>
          </a:p>
          <a:p>
            <a:r>
              <a:rPr lang="en-CA" baseline="0" dirty="0" smtClean="0"/>
              <a:t>Power and Authority can be discussed to explore which genders or people have power in specific situations and why.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7</a:t>
            </a:fld>
            <a:endParaRPr lang="en-CA"/>
          </a:p>
        </p:txBody>
      </p:sp>
    </p:spTree>
    <p:extLst>
      <p:ext uri="{BB962C8B-B14F-4D97-AF65-F5344CB8AC3E}">
        <p14:creationId xmlns:p14="http://schemas.microsoft.com/office/powerpoint/2010/main" val="154026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wanted</a:t>
            </a:r>
            <a:r>
              <a:rPr lang="en-CA" baseline="0" dirty="0" smtClean="0"/>
              <a:t> to note the IN9.2 because this outcome about worldviews makes me think about a video I once watched. It discussed how there has been an increase of domestic abuse in Indigenous communities and linking it to the increased disconnection people humans and nature. The theory is that Nature is feminine (Mother Nature) and as people have less of a relationship with it and therefore less respect; this is also translated to the relationship and respect given to females in the community.</a:t>
            </a:r>
          </a:p>
          <a:p>
            <a:endParaRPr lang="en-CA" baseline="0" dirty="0" smtClean="0"/>
          </a:p>
          <a:p>
            <a:r>
              <a:rPr lang="en-CA" baseline="0" dirty="0" smtClean="0"/>
              <a:t>It was just an interesting perspective and theory made by the people within that particular culture and I found it interesting; not saying I fully agree with it. But it is definitely something to think about.</a:t>
            </a:r>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8</a:t>
            </a:fld>
            <a:endParaRPr lang="en-CA"/>
          </a:p>
        </p:txBody>
      </p:sp>
    </p:spTree>
    <p:extLst>
      <p:ext uri="{BB962C8B-B14F-4D97-AF65-F5344CB8AC3E}">
        <p14:creationId xmlns:p14="http://schemas.microsoft.com/office/powerpoint/2010/main" val="360875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think one of the most important</a:t>
            </a:r>
            <a:r>
              <a:rPr lang="en-CA" baseline="0" dirty="0" smtClean="0"/>
              <a:t> thing we can do as teachers is model the type of behaviour we hope to instill in our students. IF we want students to use respectful, gender neutral language and treat others with dignity and show compassion, we need to be modelling those behaviours every single day to every single student.</a:t>
            </a:r>
          </a:p>
          <a:p>
            <a:endParaRPr lang="en-CA" baseline="0" dirty="0" smtClean="0"/>
          </a:p>
          <a:p>
            <a:r>
              <a:rPr lang="en-CA" baseline="0" dirty="0" smtClean="0"/>
              <a:t>Students can learn valuable social lessons within the classroom to take and apply in the real world to be better citizens.</a:t>
            </a:r>
            <a:endParaRPr lang="en-CA" dirty="0" smtClean="0"/>
          </a:p>
          <a:p>
            <a:endParaRPr lang="en-CA" dirty="0" smtClean="0"/>
          </a:p>
          <a:p>
            <a:r>
              <a:rPr lang="en-CA" dirty="0" smtClean="0"/>
              <a:t>Show</a:t>
            </a:r>
            <a:r>
              <a:rPr lang="en-CA" baseline="0" dirty="0" smtClean="0"/>
              <a:t> a tweet I read that demonstrates how powerful having strong female-specific role models is for little girls.</a:t>
            </a:r>
          </a:p>
          <a:p>
            <a:r>
              <a:rPr lang="en-CA" baseline="0" dirty="0" smtClean="0"/>
              <a:t>*Its about the excitement a girl has when she discovers J.K Rowling is in fact a female*</a:t>
            </a:r>
            <a:endParaRPr lang="en-CA" dirty="0"/>
          </a:p>
        </p:txBody>
      </p:sp>
      <p:sp>
        <p:nvSpPr>
          <p:cNvPr id="4" name="Slide Number Placeholder 3"/>
          <p:cNvSpPr>
            <a:spLocks noGrp="1"/>
          </p:cNvSpPr>
          <p:nvPr>
            <p:ph type="sldNum" sz="quarter" idx="10"/>
          </p:nvPr>
        </p:nvSpPr>
        <p:spPr/>
        <p:txBody>
          <a:bodyPr/>
          <a:lstStyle/>
          <a:p>
            <a:fld id="{099BAD54-708B-4C5B-BA9E-DC0E78EDA666}" type="slidenum">
              <a:rPr lang="en-CA" smtClean="0"/>
              <a:t>9</a:t>
            </a:fld>
            <a:endParaRPr lang="en-CA"/>
          </a:p>
        </p:txBody>
      </p:sp>
    </p:spTree>
    <p:extLst>
      <p:ext uri="{BB962C8B-B14F-4D97-AF65-F5344CB8AC3E}">
        <p14:creationId xmlns:p14="http://schemas.microsoft.com/office/powerpoint/2010/main" val="3725950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open.edu/openlearncreate/pluginfile.php/272873/mod_resource/content/1/Classroom%20Activities%20on%20gender%20stereotypes%20and%20equality.pdf" TargetMode="External"/><Relationship Id="rId13" Type="http://schemas.openxmlformats.org/officeDocument/2006/relationships/hyperlink" Target="https://themidlifemamas.com/kids-books-that-defy-gender-stereotypes/" TargetMode="External"/><Relationship Id="rId3" Type="http://schemas.openxmlformats.org/officeDocument/2006/relationships/hyperlink" Target="https://www.opencolleges.edu.au/informed/features/gender-equality/" TargetMode="External"/><Relationship Id="rId7" Type="http://schemas.openxmlformats.org/officeDocument/2006/relationships/hyperlink" Target="https://www.theguardian.com/teacher-network/2017/dec/15/teaching-gender-equality-can-help-tackle-sexual-harassment-heres-how" TargetMode="External"/><Relationship Id="rId12" Type="http://schemas.openxmlformats.org/officeDocument/2006/relationships/hyperlink" Target="https://themidlifemamas.com/childrens-books-that-defy-gender-stereotypes/" TargetMode="External"/><Relationship Id="rId17" Type="http://schemas.openxmlformats.org/officeDocument/2006/relationships/hyperlink" Target="https://www.catalyst.org/research/women-in-male-dominated-industries-and-occupations/" TargetMode="External"/><Relationship Id="rId2" Type="http://schemas.openxmlformats.org/officeDocument/2006/relationships/notesSlide" Target="../notesSlides/notesSlide10.xml"/><Relationship Id="rId16" Type="http://schemas.openxmlformats.org/officeDocument/2006/relationships/hyperlink" Target="https://www.thecanadianencyclopedia.ca/en/article/womens-movement" TargetMode="External"/><Relationship Id="rId1" Type="http://schemas.openxmlformats.org/officeDocument/2006/relationships/slideLayout" Target="../slideLayouts/slideLayout2.xml"/><Relationship Id="rId6" Type="http://schemas.openxmlformats.org/officeDocument/2006/relationships/hyperlink" Target="https://www.teachthought.com/education/6-ways-can-promote-gender-equality-classroom/" TargetMode="External"/><Relationship Id="rId11" Type="http://schemas.openxmlformats.org/officeDocument/2006/relationships/hyperlink" Target="https://education.alaska.gov/tls/cte/docs/nto/gender_equity.pdf" TargetMode="External"/><Relationship Id="rId5" Type="http://schemas.openxmlformats.org/officeDocument/2006/relationships/hyperlink" Target="https://en.unesco.org/interculturaldialogue/resources/202" TargetMode="External"/><Relationship Id="rId15" Type="http://schemas.openxmlformats.org/officeDocument/2006/relationships/hyperlink" Target="https://observer.com/2016/10/the-14-female-role-models-worthy-of-your-clicks/" TargetMode="External"/><Relationship Id="rId10" Type="http://schemas.openxmlformats.org/officeDocument/2006/relationships/hyperlink" Target="https://natlib.govt.nz/he-tohu/learning/social-inquiry-resources/gender-equality/explore-gender-equality-with-your-class" TargetMode="External"/><Relationship Id="rId4" Type="http://schemas.openxmlformats.org/officeDocument/2006/relationships/hyperlink" Target="https://www.cnn.com/2017/09/26/health/gender-equality-teaching-children-parenting/index.html" TargetMode="External"/><Relationship Id="rId9" Type="http://schemas.openxmlformats.org/officeDocument/2006/relationships/hyperlink" Target="https://www.safeatschool.ca/resources/resources-on-equity-and-inclusion/sexism/tool-kits-and-activities" TargetMode="External"/><Relationship Id="rId14" Type="http://schemas.openxmlformats.org/officeDocument/2006/relationships/hyperlink" Target="https://www.historyextra.com/100-women/100-women-resul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donline.sk.ca/webapps/moe-curriculum-BBLEARN/CurriculumOutcomeContent?id=169&amp;oc=8375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edonline.sk.ca/webapps/moe-curriculum-BBLEARN/CurriculumOutcomeContent?id=170&amp;oc=83872" TargetMode="External"/><Relationship Id="rId5" Type="http://schemas.openxmlformats.org/officeDocument/2006/relationships/hyperlink" Target="https://www.edonline.sk.ca/webapps/moe-curriculum-BBLEARN/CurriculumOutcomeContent?id=170&amp;oc=83844" TargetMode="External"/><Relationship Id="rId4" Type="http://schemas.openxmlformats.org/officeDocument/2006/relationships/hyperlink" Target="https://www.edonline.sk.ca/webapps/moe-curriculum-BBLEARN/CurriculumOutcomeContent?id=169&amp;oc=8381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donline.sk.ca/webapps/moe-curriculum-BBLEARN/CurriculumOutcomeContent?id=172&amp;oc=84039" TargetMode="External"/><Relationship Id="rId3" Type="http://schemas.openxmlformats.org/officeDocument/2006/relationships/hyperlink" Target="https://www.edonline.sk.ca/webapps/moe-curriculum-BBLEARN/CurriculumOutcomeContent?id=171&amp;oc=83981" TargetMode="External"/><Relationship Id="rId7" Type="http://schemas.openxmlformats.org/officeDocument/2006/relationships/hyperlink" Target="https://www.edonline.sk.ca/webapps/moe-curriculum-BBLEARN/CurriculumOutcomeContent?id=172&amp;oc=840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donline.sk.ca/webapps/moe-curriculum-BBLEARN/CurriculumOutcomeContent?id=172&amp;oc=84008" TargetMode="External"/><Relationship Id="rId5" Type="http://schemas.openxmlformats.org/officeDocument/2006/relationships/hyperlink" Target="https://www.edonline.sk.ca/webapps/moe-curriculum-BBLEARN/CurriculumOutcomeContent?id=172&amp;oc=84001" TargetMode="External"/><Relationship Id="rId4" Type="http://schemas.openxmlformats.org/officeDocument/2006/relationships/hyperlink" Target="https://www.edonline.sk.ca/webapps/moe-curriculum-BBLEARN/CurriculumOutcomeContent?id=171&amp;oc=8394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800" dirty="0" smtClean="0"/>
              <a:t>The Female Experience in Male Dominated Spaces</a:t>
            </a:r>
            <a:endParaRPr lang="en-CA" sz="4800" dirty="0"/>
          </a:p>
        </p:txBody>
      </p:sp>
      <p:sp>
        <p:nvSpPr>
          <p:cNvPr id="3" name="Subtitle 2"/>
          <p:cNvSpPr>
            <a:spLocks noGrp="1"/>
          </p:cNvSpPr>
          <p:nvPr>
            <p:ph type="subTitle" idx="1"/>
          </p:nvPr>
        </p:nvSpPr>
        <p:spPr/>
        <p:txBody>
          <a:bodyPr/>
          <a:lstStyle/>
          <a:p>
            <a:endParaRPr lang="en-CA" dirty="0"/>
          </a:p>
          <a:p>
            <a:r>
              <a:rPr lang="en-CA" dirty="0" smtClean="0"/>
              <a:t>How does gender equality fit into a middle years classroom?</a:t>
            </a:r>
            <a:endParaRPr lang="en-CA" dirty="0"/>
          </a:p>
        </p:txBody>
      </p:sp>
    </p:spTree>
    <p:extLst>
      <p:ext uri="{BB962C8B-B14F-4D97-AF65-F5344CB8AC3E}">
        <p14:creationId xmlns:p14="http://schemas.microsoft.com/office/powerpoint/2010/main" val="4129609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Teacher Resources</a:t>
            </a:r>
            <a:endParaRPr lang="en-CA" dirty="0"/>
          </a:p>
        </p:txBody>
      </p:sp>
      <p:sp>
        <p:nvSpPr>
          <p:cNvPr id="3" name="Content Placeholder 2"/>
          <p:cNvSpPr>
            <a:spLocks noGrp="1"/>
          </p:cNvSpPr>
          <p:nvPr>
            <p:ph idx="1"/>
          </p:nvPr>
        </p:nvSpPr>
        <p:spPr>
          <a:xfrm>
            <a:off x="1295402" y="2456952"/>
            <a:ext cx="9601196" cy="3601795"/>
          </a:xfrm>
        </p:spPr>
        <p:txBody>
          <a:bodyPr>
            <a:normAutofit fontScale="40000" lnSpcReduction="20000"/>
          </a:bodyPr>
          <a:lstStyle/>
          <a:p>
            <a:r>
              <a:rPr lang="en-CA" dirty="0" smtClean="0">
                <a:hlinkClick r:id="rId3"/>
              </a:rPr>
              <a:t>How to Teach Students about Gender Equality</a:t>
            </a:r>
            <a:endParaRPr lang="en-CA" dirty="0" smtClean="0"/>
          </a:p>
          <a:p>
            <a:r>
              <a:rPr lang="en-CA" dirty="0" smtClean="0">
                <a:hlinkClick r:id="rId4"/>
              </a:rPr>
              <a:t>How to Teach Children about Gender Equality</a:t>
            </a:r>
            <a:endParaRPr lang="en-CA" dirty="0" smtClean="0"/>
          </a:p>
          <a:p>
            <a:r>
              <a:rPr lang="en-CA" dirty="0" smtClean="0">
                <a:hlinkClick r:id="rId5"/>
              </a:rPr>
              <a:t>Teaching Gender Equality at School</a:t>
            </a:r>
            <a:endParaRPr lang="en-CA" dirty="0" smtClean="0"/>
          </a:p>
          <a:p>
            <a:r>
              <a:rPr lang="en-CA" dirty="0" smtClean="0">
                <a:hlinkClick r:id="rId6"/>
              </a:rPr>
              <a:t>6 Ways You Can Promote Gender Equality in Your Classroom</a:t>
            </a:r>
            <a:endParaRPr lang="en-CA" dirty="0" smtClean="0"/>
          </a:p>
          <a:p>
            <a:r>
              <a:rPr lang="en-CA" dirty="0" smtClean="0">
                <a:hlinkClick r:id="rId7"/>
              </a:rPr>
              <a:t>Teaching Gender Equality can help Tackle Harassment</a:t>
            </a:r>
            <a:endParaRPr lang="en-CA" dirty="0" smtClean="0"/>
          </a:p>
          <a:p>
            <a:r>
              <a:rPr lang="en-CA" dirty="0" smtClean="0">
                <a:hlinkClick r:id="rId8"/>
              </a:rPr>
              <a:t>Classroom Activities on Gender Stereotypes</a:t>
            </a:r>
            <a:endParaRPr lang="en-CA" dirty="0" smtClean="0"/>
          </a:p>
          <a:p>
            <a:r>
              <a:rPr lang="en-CA" dirty="0" smtClean="0">
                <a:hlinkClick r:id="rId9"/>
              </a:rPr>
              <a:t>Safe at School</a:t>
            </a:r>
            <a:endParaRPr lang="en-CA" dirty="0" smtClean="0"/>
          </a:p>
          <a:p>
            <a:r>
              <a:rPr lang="en-CA" dirty="0" smtClean="0">
                <a:hlinkClick r:id="rId10"/>
              </a:rPr>
              <a:t>Explore Gender Equality with your Class</a:t>
            </a:r>
            <a:endParaRPr lang="en-CA" dirty="0" smtClean="0"/>
          </a:p>
          <a:p>
            <a:r>
              <a:rPr lang="en-CA" dirty="0" smtClean="0">
                <a:hlinkClick r:id="rId11"/>
              </a:rPr>
              <a:t>Gender Equity Tasks</a:t>
            </a:r>
            <a:endParaRPr lang="en-CA" dirty="0" smtClean="0"/>
          </a:p>
          <a:p>
            <a:r>
              <a:rPr lang="en-CA" dirty="0" smtClean="0">
                <a:hlinkClick r:id="rId12"/>
              </a:rPr>
              <a:t>37 Children's Books that Crush Gender Stereotypes</a:t>
            </a:r>
            <a:endParaRPr lang="en-CA" dirty="0" smtClean="0"/>
          </a:p>
          <a:p>
            <a:r>
              <a:rPr lang="en-CA" dirty="0" smtClean="0">
                <a:hlinkClick r:id="rId13"/>
              </a:rPr>
              <a:t>12 Epic Teen and Tween Books that Smash Traditional Gender Roles</a:t>
            </a:r>
            <a:endParaRPr lang="en-CA" dirty="0" smtClean="0"/>
          </a:p>
          <a:p>
            <a:r>
              <a:rPr lang="en-CA" dirty="0" smtClean="0">
                <a:hlinkClick r:id="rId14"/>
              </a:rPr>
              <a:t>100 Women Who Changed the World</a:t>
            </a:r>
            <a:endParaRPr lang="en-CA" dirty="0" smtClean="0"/>
          </a:p>
          <a:p>
            <a:r>
              <a:rPr lang="en-CA" dirty="0" smtClean="0">
                <a:hlinkClick r:id="rId15"/>
              </a:rPr>
              <a:t>14 Female Role Models</a:t>
            </a:r>
            <a:endParaRPr lang="en-CA" dirty="0" smtClean="0"/>
          </a:p>
          <a:p>
            <a:r>
              <a:rPr lang="en-CA" dirty="0" smtClean="0">
                <a:hlinkClick r:id="rId16"/>
              </a:rPr>
              <a:t>Women's Movements in Canada</a:t>
            </a:r>
            <a:endParaRPr lang="en-CA" dirty="0" smtClean="0"/>
          </a:p>
          <a:p>
            <a:r>
              <a:rPr lang="en-CA" dirty="0" smtClean="0">
                <a:hlinkClick r:id="rId17"/>
              </a:rPr>
              <a:t>Women in Male Dominate Industries</a:t>
            </a:r>
            <a:endParaRPr lang="en-CA" dirty="0"/>
          </a:p>
        </p:txBody>
      </p:sp>
    </p:spTree>
    <p:extLst>
      <p:ext uri="{BB962C8B-B14F-4D97-AF65-F5344CB8AC3E}">
        <p14:creationId xmlns:p14="http://schemas.microsoft.com/office/powerpoint/2010/main" val="174633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did I learn? What do I still need to know?</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smtClean="0"/>
              <a:t>Short answer to both questions: A LOT</a:t>
            </a:r>
          </a:p>
          <a:p>
            <a:pPr marL="0" indent="0">
              <a:buNone/>
            </a:pPr>
            <a:r>
              <a:rPr lang="en-CA" dirty="0" smtClean="0"/>
              <a:t>You can integrate and teach gender equality and respect through so many different content paths and meaningful conversations. The most important thing is to bring awareness to it and begin to unpack, unlearn and challenge what we see in society and what we think is the norm. </a:t>
            </a:r>
            <a:endParaRPr lang="en-CA" dirty="0"/>
          </a:p>
          <a:p>
            <a:pPr marL="0" indent="0">
              <a:buNone/>
            </a:pPr>
            <a:r>
              <a:rPr lang="en-CA" dirty="0" smtClean="0"/>
              <a:t>This is a topic that can be multidisciplinary – Health, ELA, Phys. Ed</a:t>
            </a:r>
          </a:p>
          <a:p>
            <a:pPr marL="0" indent="0">
              <a:buNone/>
            </a:pPr>
            <a:endParaRPr lang="en-CA" dirty="0" smtClean="0"/>
          </a:p>
          <a:p>
            <a:pPr marL="0" indent="0">
              <a:buNone/>
            </a:pPr>
            <a:r>
              <a:rPr lang="en-CA" dirty="0" smtClean="0"/>
              <a:t>How do you properly teach challenging topics that can go very deep to middle level students??</a:t>
            </a:r>
          </a:p>
          <a:p>
            <a:pPr marL="0" indent="0">
              <a:buNone/>
            </a:pPr>
            <a:r>
              <a:rPr lang="en-CA" dirty="0" smtClean="0"/>
              <a:t>Are stereotypes and deeply rooted beliefs possible to be changed?</a:t>
            </a:r>
          </a:p>
          <a:p>
            <a:pPr marL="0" indent="0">
              <a:buNone/>
            </a:pPr>
            <a:r>
              <a:rPr lang="en-CA" dirty="0" smtClean="0"/>
              <a:t>What does the future look like for gender equality? Where are we heading?</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397031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questions/comments do you have?</a:t>
            </a:r>
            <a:endParaRPr lang="en-CA" dirty="0"/>
          </a:p>
        </p:txBody>
      </p:sp>
      <p:pic>
        <p:nvPicPr>
          <p:cNvPr id="2050" name="Picture 2" descr="Image result for questions ma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7062" y="2557463"/>
            <a:ext cx="3317875"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do I mean by male dominated spaces?</a:t>
            </a:r>
            <a:endParaRPr lang="en-CA" dirty="0"/>
          </a:p>
        </p:txBody>
      </p:sp>
      <p:sp>
        <p:nvSpPr>
          <p:cNvPr id="3" name="Content Placeholder 2"/>
          <p:cNvSpPr>
            <a:spLocks noGrp="1"/>
          </p:cNvSpPr>
          <p:nvPr>
            <p:ph idx="1"/>
          </p:nvPr>
        </p:nvSpPr>
        <p:spPr/>
        <p:txBody>
          <a:bodyPr>
            <a:normAutofit lnSpcReduction="10000"/>
          </a:bodyPr>
          <a:lstStyle/>
          <a:p>
            <a:r>
              <a:rPr lang="en-CA" dirty="0" smtClean="0"/>
              <a:t>Careers – Trades, Police Officer, Pilots</a:t>
            </a:r>
          </a:p>
          <a:p>
            <a:r>
              <a:rPr lang="en-CA" dirty="0" smtClean="0"/>
              <a:t>Military</a:t>
            </a:r>
          </a:p>
          <a:p>
            <a:r>
              <a:rPr lang="en-CA" dirty="0" smtClean="0"/>
              <a:t>Government</a:t>
            </a:r>
          </a:p>
          <a:p>
            <a:r>
              <a:rPr lang="en-CA" dirty="0" smtClean="0"/>
              <a:t>Sports</a:t>
            </a:r>
          </a:p>
          <a:p>
            <a:r>
              <a:rPr lang="en-CA" dirty="0" smtClean="0"/>
              <a:t>STEM Education (Science, Technology, Engineering, and Mathematics)</a:t>
            </a:r>
          </a:p>
          <a:p>
            <a:r>
              <a:rPr lang="en-CA" dirty="0" smtClean="0"/>
              <a:t>Rape culture</a:t>
            </a:r>
          </a:p>
          <a:p>
            <a:r>
              <a:rPr lang="en-CA" dirty="0"/>
              <a:t>N</a:t>
            </a:r>
            <a:r>
              <a:rPr lang="en-CA" dirty="0" smtClean="0"/>
              <a:t>ecessity for #</a:t>
            </a:r>
            <a:r>
              <a:rPr lang="en-CA" dirty="0" err="1" smtClean="0"/>
              <a:t>MeToo</a:t>
            </a:r>
            <a:r>
              <a:rPr lang="en-CA" dirty="0" smtClean="0"/>
              <a:t> Movement</a:t>
            </a:r>
            <a:endParaRPr lang="en-CA" dirty="0"/>
          </a:p>
        </p:txBody>
      </p:sp>
    </p:spTree>
    <p:extLst>
      <p:ext uri="{BB962C8B-B14F-4D97-AF65-F5344CB8AC3E}">
        <p14:creationId xmlns:p14="http://schemas.microsoft.com/office/powerpoint/2010/main" val="205213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792" y="886715"/>
            <a:ext cx="9601196" cy="1303867"/>
          </a:xfrm>
        </p:spPr>
        <p:txBody>
          <a:bodyPr/>
          <a:lstStyle/>
          <a:p>
            <a:r>
              <a:rPr lang="en-CA" dirty="0" smtClean="0"/>
              <a:t>Why is this something that I care about?</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8938" y="2190582"/>
            <a:ext cx="3031343" cy="3633071"/>
          </a:xfrm>
        </p:spPr>
      </p:pic>
      <p:sp>
        <p:nvSpPr>
          <p:cNvPr id="5" name="TextBox 4"/>
          <p:cNvSpPr txBox="1"/>
          <p:nvPr/>
        </p:nvSpPr>
        <p:spPr>
          <a:xfrm>
            <a:off x="4783799" y="2404020"/>
            <a:ext cx="5077956" cy="3693319"/>
          </a:xfrm>
          <a:prstGeom prst="rect">
            <a:avLst/>
          </a:prstGeom>
          <a:noFill/>
        </p:spPr>
        <p:txBody>
          <a:bodyPr wrap="square" rtlCol="0">
            <a:spAutoFit/>
          </a:bodyPr>
          <a:lstStyle/>
          <a:p>
            <a:r>
              <a:rPr lang="en-CA" dirty="0" smtClean="0"/>
              <a:t>My summer job</a:t>
            </a:r>
          </a:p>
          <a:p>
            <a:endParaRPr lang="en-CA" dirty="0"/>
          </a:p>
          <a:p>
            <a:r>
              <a:rPr lang="en-CA" dirty="0" smtClean="0"/>
              <a:t>The way I was raised </a:t>
            </a:r>
          </a:p>
          <a:p>
            <a:endParaRPr lang="en-CA" dirty="0"/>
          </a:p>
          <a:p>
            <a:r>
              <a:rPr lang="en-CA" dirty="0" smtClean="0"/>
              <a:t>My dream of being a teacher who cultivates confidence/encouragement to be strong and independent leaders. (male AND female)</a:t>
            </a:r>
          </a:p>
          <a:p>
            <a:endParaRPr lang="en-CA" dirty="0"/>
          </a:p>
          <a:p>
            <a:r>
              <a:rPr lang="en-CA" dirty="0" smtClean="0"/>
              <a:t>A frustration with the restrictive expectations still portrayed through social media</a:t>
            </a:r>
          </a:p>
          <a:p>
            <a:endParaRPr lang="en-CA" dirty="0"/>
          </a:p>
          <a:p>
            <a:r>
              <a:rPr lang="en-CA" dirty="0" smtClean="0"/>
              <a:t>Male politicians who make decisions surrounding female bodies </a:t>
            </a:r>
            <a:endParaRPr lang="en-CA" dirty="0"/>
          </a:p>
        </p:txBody>
      </p:sp>
      <p:pic>
        <p:nvPicPr>
          <p:cNvPr id="6" name="Picture 5"/>
          <p:cNvPicPr>
            <a:picLocks noChangeAspect="1"/>
          </p:cNvPicPr>
          <p:nvPr/>
        </p:nvPicPr>
        <p:blipFill>
          <a:blip r:embed="rId4"/>
          <a:stretch>
            <a:fillRect/>
          </a:stretch>
        </p:blipFill>
        <p:spPr>
          <a:xfrm>
            <a:off x="6160209" y="5700750"/>
            <a:ext cx="245806" cy="245806"/>
          </a:xfrm>
          <a:prstGeom prst="rect">
            <a:avLst/>
          </a:prstGeom>
        </p:spPr>
      </p:pic>
    </p:spTree>
    <p:extLst>
      <p:ext uri="{BB962C8B-B14F-4D97-AF65-F5344CB8AC3E}">
        <p14:creationId xmlns:p14="http://schemas.microsoft.com/office/powerpoint/2010/main" val="384152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My Guiding Questions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How/why </a:t>
            </a:r>
            <a:r>
              <a:rPr lang="en-CA" dirty="0"/>
              <a:t>have women been marginalized in the social sphere?</a:t>
            </a:r>
          </a:p>
          <a:p>
            <a:r>
              <a:rPr lang="en-CA" dirty="0" smtClean="0"/>
              <a:t>How </a:t>
            </a:r>
            <a:r>
              <a:rPr lang="en-CA" dirty="0"/>
              <a:t>has the female experience in male dominated spaces changed/improved/stayed the same throughout history?</a:t>
            </a:r>
          </a:p>
          <a:p>
            <a:r>
              <a:rPr lang="en-CA" dirty="0" smtClean="0"/>
              <a:t>How </a:t>
            </a:r>
            <a:r>
              <a:rPr lang="en-CA" dirty="0"/>
              <a:t>does women being objectified/subjected/disrespected/undervalued effect society as a whole?</a:t>
            </a:r>
          </a:p>
          <a:p>
            <a:r>
              <a:rPr lang="en-CA" dirty="0" smtClean="0"/>
              <a:t>What </a:t>
            </a:r>
            <a:r>
              <a:rPr lang="en-CA" dirty="0"/>
              <a:t>current issues are unresolved and still prevalent for </a:t>
            </a:r>
            <a:r>
              <a:rPr lang="en-CA" dirty="0" smtClean="0"/>
              <a:t>females?</a:t>
            </a:r>
          </a:p>
          <a:p>
            <a:r>
              <a:rPr lang="en-CA" dirty="0" smtClean="0"/>
              <a:t>How </a:t>
            </a:r>
            <a:r>
              <a:rPr lang="en-CA" dirty="0"/>
              <a:t>can we as individuals begin to change this socially constructed inequality of treatment of women?</a:t>
            </a:r>
          </a:p>
          <a:p>
            <a:endParaRPr lang="en-CA" dirty="0"/>
          </a:p>
        </p:txBody>
      </p:sp>
    </p:spTree>
    <p:extLst>
      <p:ext uri="{BB962C8B-B14F-4D97-AF65-F5344CB8AC3E}">
        <p14:creationId xmlns:p14="http://schemas.microsoft.com/office/powerpoint/2010/main" val="243598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do we even begin?</a:t>
            </a:r>
            <a:endParaRPr lang="en-CA" dirty="0"/>
          </a:p>
        </p:txBody>
      </p:sp>
      <p:pic>
        <p:nvPicPr>
          <p:cNvPr id="2050" name="Picture 2" descr="Image result for confused emoj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37062" y="2577128"/>
            <a:ext cx="3317875"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19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Gender Lightbulb Moments</a:t>
            </a:r>
            <a:endParaRPr lang="en-CA" dirty="0"/>
          </a:p>
        </p:txBody>
      </p:sp>
      <p:sp>
        <p:nvSpPr>
          <p:cNvPr id="3" name="Content Placeholder 2"/>
          <p:cNvSpPr>
            <a:spLocks noGrp="1"/>
          </p:cNvSpPr>
          <p:nvPr>
            <p:ph idx="1"/>
          </p:nvPr>
        </p:nvSpPr>
        <p:spPr>
          <a:xfrm>
            <a:off x="1295401" y="2556931"/>
            <a:ext cx="9601196" cy="3470157"/>
          </a:xfrm>
        </p:spPr>
        <p:txBody>
          <a:bodyPr>
            <a:normAutofit fontScale="92500" lnSpcReduction="20000"/>
          </a:bodyPr>
          <a:lstStyle/>
          <a:p>
            <a:r>
              <a:rPr lang="en-CA" dirty="0" smtClean="0"/>
              <a:t>In your own life, can you think of a moment that made you stop and think – either positive or negative about gender and the restricting gender norms we follow? Something that didn’t seem right to you or something that challenged your original beliefs?</a:t>
            </a:r>
          </a:p>
          <a:p>
            <a:r>
              <a:rPr lang="en-CA" dirty="0" smtClean="0"/>
              <a:t>Examples: “Be a man”</a:t>
            </a:r>
          </a:p>
          <a:p>
            <a:pPr marL="0" indent="0">
              <a:buNone/>
            </a:pPr>
            <a:r>
              <a:rPr lang="en-CA" dirty="0"/>
              <a:t> </a:t>
            </a:r>
            <a:r>
              <a:rPr lang="en-CA" dirty="0" smtClean="0"/>
              <a:t>                      Realized girls were good at math/sports</a:t>
            </a:r>
          </a:p>
          <a:p>
            <a:pPr marL="0" indent="0">
              <a:buNone/>
            </a:pPr>
            <a:r>
              <a:rPr lang="en-CA" dirty="0"/>
              <a:t> </a:t>
            </a:r>
            <a:r>
              <a:rPr lang="en-CA" dirty="0" smtClean="0"/>
              <a:t>                      Girls expected to cook and clean</a:t>
            </a:r>
          </a:p>
          <a:p>
            <a:pPr marL="0" indent="0">
              <a:buNone/>
            </a:pPr>
            <a:endParaRPr lang="en-CA" dirty="0" smtClean="0"/>
          </a:p>
          <a:p>
            <a:pPr marL="0" indent="0">
              <a:buNone/>
            </a:pPr>
            <a:r>
              <a:rPr lang="en-CA" dirty="0" smtClean="0"/>
              <a:t>*I tell a story*</a:t>
            </a:r>
          </a:p>
        </p:txBody>
      </p:sp>
      <p:pic>
        <p:nvPicPr>
          <p:cNvPr id="7" name="Picture 6"/>
          <p:cNvPicPr>
            <a:picLocks noChangeAspect="1"/>
          </p:cNvPicPr>
          <p:nvPr/>
        </p:nvPicPr>
        <p:blipFill>
          <a:blip r:embed="rId3"/>
          <a:stretch>
            <a:fillRect/>
          </a:stretch>
        </p:blipFill>
        <p:spPr>
          <a:xfrm>
            <a:off x="9887364" y="707666"/>
            <a:ext cx="1496846" cy="1650728"/>
          </a:xfrm>
          <a:prstGeom prst="rect">
            <a:avLst/>
          </a:prstGeom>
        </p:spPr>
      </p:pic>
    </p:spTree>
    <p:extLst>
      <p:ext uri="{BB962C8B-B14F-4D97-AF65-F5344CB8AC3E}">
        <p14:creationId xmlns:p14="http://schemas.microsoft.com/office/powerpoint/2010/main" val="138324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44480"/>
            <a:ext cx="9601196" cy="1303867"/>
          </a:xfrm>
        </p:spPr>
        <p:txBody>
          <a:bodyPr/>
          <a:lstStyle/>
          <a:p>
            <a:r>
              <a:rPr lang="en-CA" dirty="0" smtClean="0"/>
              <a:t>Curriculum Connections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CA" sz="1800" dirty="0" smtClean="0"/>
              <a:t>Grade 6:</a:t>
            </a:r>
          </a:p>
          <a:p>
            <a:r>
              <a:rPr lang="en-CA" sz="1800" b="1" dirty="0" smtClean="0">
                <a:hlinkClick r:id="rId3"/>
              </a:rPr>
              <a:t>IN6.1</a:t>
            </a:r>
            <a:r>
              <a:rPr lang="en-CA" sz="1800" b="1" dirty="0"/>
              <a:t> </a:t>
            </a:r>
            <a:r>
              <a:rPr lang="en-CA" sz="1800" dirty="0" smtClean="0"/>
              <a:t>Evaluate </a:t>
            </a:r>
            <a:r>
              <a:rPr lang="en-CA" sz="1800" dirty="0"/>
              <a:t>and represent personal beliefs and values by determining how culture and place influence them</a:t>
            </a:r>
            <a:r>
              <a:rPr lang="en-CA" sz="1800" dirty="0" smtClean="0"/>
              <a:t>.</a:t>
            </a:r>
          </a:p>
          <a:p>
            <a:r>
              <a:rPr lang="en-CA" sz="1800" b="1" dirty="0" smtClean="0">
                <a:hlinkClick r:id="rId4"/>
              </a:rPr>
              <a:t>PA6.3</a:t>
            </a:r>
            <a:r>
              <a:rPr lang="en-CA" sz="1800" b="1" dirty="0"/>
              <a:t> </a:t>
            </a:r>
            <a:r>
              <a:rPr lang="en-CA" sz="1800" dirty="0" smtClean="0"/>
              <a:t>Explore </a:t>
            </a:r>
            <a:r>
              <a:rPr lang="en-CA" sz="1800" dirty="0"/>
              <a:t>examples and explain how people, such as ethnic minority groups, the disabled, youth, and the elderly, may be affected by injustice or abuses of power.</a:t>
            </a:r>
          </a:p>
          <a:p>
            <a:pPr marL="0" indent="0">
              <a:buNone/>
            </a:pPr>
            <a:r>
              <a:rPr lang="en-CA" sz="1800" dirty="0" smtClean="0"/>
              <a:t>Grade</a:t>
            </a:r>
            <a:r>
              <a:rPr lang="en-CA" sz="2000" dirty="0" smtClean="0"/>
              <a:t> 7: </a:t>
            </a:r>
          </a:p>
          <a:p>
            <a:r>
              <a:rPr lang="en-CA" sz="1800" b="1" dirty="0" smtClean="0">
                <a:hlinkClick r:id="rId5"/>
              </a:rPr>
              <a:t>IN7.3</a:t>
            </a:r>
            <a:r>
              <a:rPr lang="en-CA" sz="1800" b="1" dirty="0"/>
              <a:t> </a:t>
            </a:r>
            <a:r>
              <a:rPr lang="en-CA" sz="1800" dirty="0" smtClean="0"/>
              <a:t>Analyze </a:t>
            </a:r>
            <a:r>
              <a:rPr lang="en-CA" sz="1800" dirty="0"/>
              <a:t>the relationship of technology to globalization.</a:t>
            </a:r>
          </a:p>
          <a:p>
            <a:r>
              <a:rPr lang="en-CA" sz="1800" b="1" dirty="0" smtClean="0">
                <a:hlinkClick r:id="rId6"/>
              </a:rPr>
              <a:t>PA7.1</a:t>
            </a:r>
            <a:r>
              <a:rPr lang="en-CA" sz="1800" b="1" dirty="0"/>
              <a:t> </a:t>
            </a:r>
            <a:r>
              <a:rPr lang="en-CA" sz="1800" dirty="0" smtClean="0"/>
              <a:t>Compare </a:t>
            </a:r>
            <a:r>
              <a:rPr lang="en-CA" sz="1800" dirty="0"/>
              <a:t>the sources of power for individuals, nations, and regions in a selection of Pacific Rim and circumpolar countries.</a:t>
            </a:r>
          </a:p>
          <a:p>
            <a:pPr marL="0" indent="0">
              <a:buNone/>
            </a:pPr>
            <a:endParaRPr lang="en-CA" sz="2000" dirty="0"/>
          </a:p>
        </p:txBody>
      </p:sp>
    </p:spTree>
    <p:extLst>
      <p:ext uri="{BB962C8B-B14F-4D97-AF65-F5344CB8AC3E}">
        <p14:creationId xmlns:p14="http://schemas.microsoft.com/office/powerpoint/2010/main" val="3775022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Curriculum Connections</a:t>
            </a:r>
            <a:endParaRPr lang="en-CA" dirty="0"/>
          </a:p>
        </p:txBody>
      </p:sp>
      <p:sp>
        <p:nvSpPr>
          <p:cNvPr id="3" name="Content Placeholder 2"/>
          <p:cNvSpPr>
            <a:spLocks noGrp="1"/>
          </p:cNvSpPr>
          <p:nvPr>
            <p:ph idx="1"/>
          </p:nvPr>
        </p:nvSpPr>
        <p:spPr>
          <a:xfrm>
            <a:off x="890548" y="2477418"/>
            <a:ext cx="10543428" cy="3653037"/>
          </a:xfrm>
        </p:spPr>
        <p:txBody>
          <a:bodyPr>
            <a:normAutofit fontScale="92500" lnSpcReduction="10000"/>
          </a:bodyPr>
          <a:lstStyle/>
          <a:p>
            <a:pPr marL="0" indent="0">
              <a:buNone/>
            </a:pPr>
            <a:r>
              <a:rPr lang="en-CA" sz="1800" dirty="0" smtClean="0"/>
              <a:t>Grade 8:</a:t>
            </a:r>
          </a:p>
          <a:p>
            <a:r>
              <a:rPr lang="en-CA" sz="1800" b="1" dirty="0" smtClean="0">
                <a:hlinkClick r:id="rId3"/>
              </a:rPr>
              <a:t>RW8.2</a:t>
            </a:r>
            <a:r>
              <a:rPr lang="en-CA" sz="1800" b="1" dirty="0"/>
              <a:t> </a:t>
            </a:r>
            <a:r>
              <a:rPr lang="en-CA" sz="1800" dirty="0" smtClean="0"/>
              <a:t>Assess </a:t>
            </a:r>
            <a:r>
              <a:rPr lang="en-CA" sz="1800" dirty="0"/>
              <a:t>the implications of personal consumer choices</a:t>
            </a:r>
            <a:r>
              <a:rPr lang="en-CA" sz="1800" dirty="0" smtClean="0"/>
              <a:t>.</a:t>
            </a:r>
          </a:p>
          <a:p>
            <a:r>
              <a:rPr lang="en-CA" sz="1800" b="1" dirty="0" smtClean="0">
                <a:hlinkClick r:id="rId4"/>
              </a:rPr>
              <a:t>PA8.2</a:t>
            </a:r>
            <a:r>
              <a:rPr lang="en-CA" sz="1800" b="1" dirty="0"/>
              <a:t> </a:t>
            </a:r>
            <a:r>
              <a:rPr lang="en-CA" sz="1800" dirty="0" smtClean="0"/>
              <a:t>Examine </a:t>
            </a:r>
            <a:r>
              <a:rPr lang="en-CA" sz="1800" dirty="0"/>
              <a:t>the role of power and authority in the application of diverse decision-making processes in a variety of contexts.</a:t>
            </a:r>
          </a:p>
          <a:p>
            <a:pPr marL="0" indent="0">
              <a:buNone/>
            </a:pPr>
            <a:r>
              <a:rPr lang="en-CA" sz="1800" dirty="0" smtClean="0"/>
              <a:t>Grade 9:</a:t>
            </a:r>
          </a:p>
          <a:p>
            <a:r>
              <a:rPr lang="en-CA" sz="1800" b="1" dirty="0" smtClean="0">
                <a:hlinkClick r:id="rId5"/>
              </a:rPr>
              <a:t>IN9.2</a:t>
            </a:r>
            <a:r>
              <a:rPr lang="en-CA" sz="1800" b="1" dirty="0" smtClean="0"/>
              <a:t> </a:t>
            </a:r>
            <a:r>
              <a:rPr lang="en-CA" sz="1800" dirty="0" smtClean="0"/>
              <a:t>Compare </a:t>
            </a:r>
            <a:r>
              <a:rPr lang="en-CA" sz="1800" dirty="0"/>
              <a:t>the factors that shape worldviews in a society, including time and place, culture, language, religion, gender identity, socio-economic situation, and education</a:t>
            </a:r>
            <a:r>
              <a:rPr lang="en-CA" sz="1800" dirty="0" smtClean="0"/>
              <a:t>. *</a:t>
            </a:r>
            <a:endParaRPr lang="en-CA" sz="1800" dirty="0"/>
          </a:p>
          <a:p>
            <a:r>
              <a:rPr lang="en-CA" sz="1900" b="1" dirty="0" smtClean="0">
                <a:hlinkClick r:id="rId6"/>
              </a:rPr>
              <a:t>IN9.3</a:t>
            </a:r>
            <a:r>
              <a:rPr lang="en-CA" sz="1900" b="1" dirty="0" smtClean="0"/>
              <a:t> </a:t>
            </a:r>
            <a:r>
              <a:rPr lang="en-CA" sz="1900" dirty="0" smtClean="0"/>
              <a:t>Analyze </a:t>
            </a:r>
            <a:r>
              <a:rPr lang="en-CA" sz="1900" dirty="0"/>
              <a:t>the ways a worldview is expressed in the daily life of a society.</a:t>
            </a:r>
          </a:p>
          <a:p>
            <a:r>
              <a:rPr lang="en-CA" sz="1900" b="1" dirty="0" smtClean="0">
                <a:hlinkClick r:id="rId7"/>
              </a:rPr>
              <a:t>IN9.4</a:t>
            </a:r>
            <a:r>
              <a:rPr lang="en-CA" sz="1900" b="1" dirty="0" smtClean="0"/>
              <a:t> </a:t>
            </a:r>
            <a:r>
              <a:rPr lang="en-CA" sz="1900" dirty="0" smtClean="0"/>
              <a:t>Determine </a:t>
            </a:r>
            <a:r>
              <a:rPr lang="en-CA" sz="1900" dirty="0"/>
              <a:t>the influence of worldview on the choices, decisions, and interactions in a society</a:t>
            </a:r>
            <a:r>
              <a:rPr lang="en-CA" sz="1900" dirty="0" smtClean="0"/>
              <a:t>.</a:t>
            </a:r>
          </a:p>
          <a:p>
            <a:r>
              <a:rPr lang="en-CA" sz="2000" b="1" dirty="0" smtClean="0">
                <a:hlinkClick r:id="rId8"/>
              </a:rPr>
              <a:t>DR9.4</a:t>
            </a:r>
            <a:r>
              <a:rPr lang="en-CA" sz="2000" b="1" dirty="0"/>
              <a:t> </a:t>
            </a:r>
            <a:r>
              <a:rPr lang="en-CA" sz="2000" dirty="0" smtClean="0"/>
              <a:t>Determine </a:t>
            </a:r>
            <a:r>
              <a:rPr lang="en-CA" sz="2000" dirty="0"/>
              <a:t>the influence of societies of the past on contemporary life in Canada.</a:t>
            </a:r>
          </a:p>
          <a:p>
            <a:pPr marL="0" indent="0">
              <a:buNone/>
            </a:pPr>
            <a:endParaRPr lang="en-CA" sz="1900" dirty="0"/>
          </a:p>
        </p:txBody>
      </p:sp>
    </p:spTree>
    <p:extLst>
      <p:ext uri="{BB962C8B-B14F-4D97-AF65-F5344CB8AC3E}">
        <p14:creationId xmlns:p14="http://schemas.microsoft.com/office/powerpoint/2010/main" val="1731997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 a Middle School Teacher…. </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The power of the language we use</a:t>
            </a:r>
          </a:p>
          <a:p>
            <a:r>
              <a:rPr lang="en-CA" dirty="0" smtClean="0"/>
              <a:t>The behaviour we model</a:t>
            </a:r>
          </a:p>
          <a:p>
            <a:r>
              <a:rPr lang="en-CA" dirty="0" smtClean="0"/>
              <a:t>The examples/content/people we bring into the classroom</a:t>
            </a:r>
          </a:p>
          <a:p>
            <a:r>
              <a:rPr lang="en-CA" dirty="0" smtClean="0"/>
              <a:t>Disassociate character traits from gender – “boys can be sensitive”</a:t>
            </a:r>
          </a:p>
          <a:p>
            <a:r>
              <a:rPr lang="en-CA" dirty="0" smtClean="0"/>
              <a:t>Teach purpose before popularity – “standing up for what’s right even if you stand alone”</a:t>
            </a:r>
          </a:p>
          <a:p>
            <a:r>
              <a:rPr lang="en-CA" dirty="0" smtClean="0"/>
              <a:t>Make teaching intersectional – not all experiences of gender biases are the same</a:t>
            </a:r>
          </a:p>
          <a:p>
            <a:r>
              <a:rPr lang="en-CA" dirty="0" smtClean="0"/>
              <a:t>KEY – Cultivate kindness, respect and acceptance of ALL people </a:t>
            </a:r>
          </a:p>
          <a:p>
            <a:endParaRPr lang="en-CA" dirty="0"/>
          </a:p>
        </p:txBody>
      </p:sp>
    </p:spTree>
    <p:extLst>
      <p:ext uri="{BB962C8B-B14F-4D97-AF65-F5344CB8AC3E}">
        <p14:creationId xmlns:p14="http://schemas.microsoft.com/office/powerpoint/2010/main" val="32207599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191</TotalTime>
  <Words>2210</Words>
  <Application>Microsoft Office PowerPoint</Application>
  <PresentationFormat>Widescreen</PresentationFormat>
  <Paragraphs>146</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The Female Experience in Male Dominated Spaces</vt:lpstr>
      <vt:lpstr>What do I mean by male dominated spaces?</vt:lpstr>
      <vt:lpstr>Why is this something that I care about?</vt:lpstr>
      <vt:lpstr>My Guiding Questions</vt:lpstr>
      <vt:lpstr>Where do we even begin?</vt:lpstr>
      <vt:lpstr>Gender Lightbulb Moments</vt:lpstr>
      <vt:lpstr>Curriculum Connections</vt:lpstr>
      <vt:lpstr>Curriculum Connections</vt:lpstr>
      <vt:lpstr>As a Middle School Teacher…. </vt:lpstr>
      <vt:lpstr>Teacher Resources</vt:lpstr>
      <vt:lpstr>What did I learn? What do I still need to know?</vt:lpstr>
      <vt:lpstr>What questions/comments do you have?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Female Experience in Male Dominated Spaces</dc:title>
  <dc:creator>Kim Chiverton</dc:creator>
  <cp:lastModifiedBy>Kim Chiverton</cp:lastModifiedBy>
  <cp:revision>23</cp:revision>
  <dcterms:created xsi:type="dcterms:W3CDTF">2019-04-10T02:39:16Z</dcterms:created>
  <dcterms:modified xsi:type="dcterms:W3CDTF">2019-04-11T05:06:52Z</dcterms:modified>
</cp:coreProperties>
</file>